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73" r:id="rId5"/>
    <p:sldId id="258" r:id="rId6"/>
    <p:sldId id="267" r:id="rId7"/>
    <p:sldId id="268" r:id="rId8"/>
    <p:sldId id="259" r:id="rId9"/>
    <p:sldId id="269" r:id="rId10"/>
    <p:sldId id="260" r:id="rId11"/>
    <p:sldId id="270" r:id="rId12"/>
    <p:sldId id="261" r:id="rId13"/>
    <p:sldId id="262" r:id="rId14"/>
    <p:sldId id="265" r:id="rId15"/>
    <p:sldId id="271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jpe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5.wdp"/><Relationship Id="rId3" Type="http://schemas.openxmlformats.org/officeDocument/2006/relationships/image" Target="../media/image21.jpe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6.jpeg"/><Relationship Id="rId10" Type="http://schemas.microsoft.com/office/2007/relationships/hdphoto" Target="../media/hdphoto6.wdp"/><Relationship Id="rId4" Type="http://schemas.openxmlformats.org/officeDocument/2006/relationships/image" Target="../media/image24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jpeg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4.infourok.ru/uploads/ex/03e3/0010e04a-24e5d70d/img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984776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6912768" cy="31683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«</a:t>
            </a:r>
            <a:r>
              <a:rPr lang="ru-RU" sz="4000" b="1" dirty="0" smtClean="0">
                <a:solidFill>
                  <a:srgbClr val="7030A0"/>
                </a:solidFill>
              </a:rPr>
              <a:t>Формирование графических навыков у дошкольников»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/>
              <a:t>Мастер – </a:t>
            </a:r>
            <a:r>
              <a:rPr lang="ru-RU" sz="4000" b="1" dirty="0" smtClean="0"/>
              <a:t>класс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09120"/>
            <a:ext cx="6840760" cy="108012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7200" b="1" dirty="0" smtClean="0">
                <a:solidFill>
                  <a:schemeClr val="tx1"/>
                </a:solidFill>
              </a:rPr>
              <a:t>Подготовила: воспитатель </a:t>
            </a:r>
          </a:p>
          <a:p>
            <a:pPr algn="r"/>
            <a:r>
              <a:rPr lang="ru-RU" sz="7200" b="1" dirty="0" smtClean="0">
                <a:solidFill>
                  <a:schemeClr val="tx1"/>
                </a:solidFill>
              </a:rPr>
              <a:t>Левченко О. В.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6400" b="1" dirty="0" smtClean="0">
                <a:solidFill>
                  <a:schemeClr val="tx1"/>
                </a:solidFill>
              </a:rPr>
              <a:t>Г. Переславль – Залесский,</a:t>
            </a:r>
          </a:p>
          <a:p>
            <a:r>
              <a:rPr lang="ru-RU" sz="6400" b="1" dirty="0" smtClean="0">
                <a:solidFill>
                  <a:schemeClr val="tx1"/>
                </a:solidFill>
              </a:rPr>
              <a:t>2018 год</a:t>
            </a:r>
            <a:endParaRPr lang="ru-RU" sz="6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99176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«Рисуем дождь»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600" dirty="0" smtClean="0"/>
              <a:t>(</a:t>
            </a:r>
            <a:r>
              <a:rPr lang="ru-RU" sz="3100" dirty="0" smtClean="0"/>
              <a:t>учимся проводить вертикальные линии без отрыва )</a:t>
            </a:r>
            <a:endParaRPr lang="ru-RU" sz="3100" dirty="0"/>
          </a:p>
        </p:txBody>
      </p:sp>
      <p:pic>
        <p:nvPicPr>
          <p:cNvPr id="4" name="Объект 3" descr="https://i.pinimg.com/736x/82/21/73/8221730c6011714e3340671ab5df4bf9--straight-lines-rainy-day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132856"/>
            <a:ext cx="3513240" cy="3973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4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31840" y="836712"/>
            <a:ext cx="1818640" cy="1656184"/>
            <a:chOff x="3131840" y="1831256"/>
            <a:chExt cx="1584176" cy="144016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31840" y="1831256"/>
              <a:ext cx="1584176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https://thumbs.dreamstime.com/z/%D0%BD%D0%B0%D1%80%D0%B8%D1%81%D0%BE%D0%B2%D0%B0%D0%BD%D0%BD%D1%8B%D0%B9-%D1%86%D1%8B%D0%BF%D0%BB%D0%B5%D0%BD%D0%BE%D0%BA-13454773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0728"/>
            <a:stretch/>
          </p:blipFill>
          <p:spPr bwMode="auto">
            <a:xfrm>
              <a:off x="3519200" y="2296173"/>
              <a:ext cx="1152624" cy="828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Овал 6"/>
            <p:cNvSpPr/>
            <p:nvPr/>
          </p:nvSpPr>
          <p:spPr>
            <a:xfrm>
              <a:off x="3555008" y="2906272"/>
              <a:ext cx="432048" cy="19932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8" name="Объект 3" descr="https://i.pinimg.com/736x/82/21/73/8221730c6011714e3340671ab5df4bf9--straight-lines-rainy-days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628800"/>
            <a:ext cx="1872214" cy="2437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28753"/>
              </p:ext>
            </p:extLst>
          </p:nvPr>
        </p:nvGraphicFramePr>
        <p:xfrm>
          <a:off x="2123728" y="4221088"/>
          <a:ext cx="1737754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727"/>
                <a:gridCol w="296727"/>
                <a:gridCol w="286075"/>
                <a:gridCol w="286075"/>
                <a:gridCol w="286075"/>
                <a:gridCol w="286075"/>
              </a:tblGrid>
              <a:tr h="28803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2123728" y="4941168"/>
            <a:ext cx="1728192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23728" y="5661248"/>
            <a:ext cx="1728192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4048" y="980728"/>
            <a:ext cx="3240361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3" descr="http://www.myfreephotoshop.com/wp-content/uploads/2015/06/4813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79" y="1696143"/>
            <a:ext cx="1668441" cy="142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stihi.ru/pics/2017/12/15/774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82251" y1="7869" x2="82251" y2="7869"/>
                        <a14:backgroundMark x1="91342" y1="8525" x2="91342" y2="8525"/>
                        <a14:backgroundMark x1="12121" y1="56721" x2="12121" y2="56721"/>
                        <a14:backgroundMark x1="8658" y1="78361" x2="8658" y2="78361"/>
                        <a14:backgroundMark x1="6926" y1="85574" x2="11255" y2="56066"/>
                        <a14:backgroundMark x1="67100" y1="3279" x2="67100" y2="3279"/>
                        <a14:backgroundMark x1="7359" y1="1967" x2="7359" y2="1967"/>
                        <a14:backgroundMark x1="92641" y1="56066" x2="92641" y2="56066"/>
                        <a14:backgroundMark x1="96104" y1="40656" x2="96104" y2="40656"/>
                        <a14:backgroundMark x1="96104" y1="25574" x2="96104" y2="25574"/>
                        <a14:backgroundMark x1="96104" y1="77705" x2="96104" y2="77705"/>
                        <a14:backgroundMark x1="95238" y1="88525" x2="95238" y2="88525"/>
                        <a14:backgroundMark x1="94372" y1="97377" x2="94372" y2="97377"/>
                        <a14:backgroundMark x1="3896" y1="96066" x2="3896" y2="96066"/>
                        <a14:backgroundMark x1="8225" y1="77705" x2="3030" y2="98689"/>
                        <a14:backgroundMark x1="8225" y1="70820" x2="2165" y2="1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314467"/>
            <a:ext cx="658555" cy="8233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5" name="Рисунок 14" descr="http://montessoriself.ru/wp-content/uploads/2016/02/s25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95333" y1="6667" x2="95333" y2="6667"/>
                        <a14:backgroundMark x1="9333" y1="9000" x2="9333" y2="9000"/>
                        <a14:backgroundMark x1="5667" y1="88000" x2="5667" y2="88000"/>
                        <a14:backgroundMark x1="91000" y1="93000" x2="91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80" y="1081882"/>
            <a:ext cx="583827" cy="48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prikolnye-kartinki.ru/img/picture/Aug/28/6d7c153e5e2aa8f319b908eb9efc9ccd/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58" y="980728"/>
            <a:ext cx="992052" cy="58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data.ac-illust.com/data/thumbnails/bc/bce4bfba65b7320253f4d33b0460267d_t.jpe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529" l="0" r="100000">
                        <a14:backgroundMark x1="7083" y1="7941" x2="7083" y2="7941"/>
                        <a14:backgroundMark x1="92500" y1="7353" x2="92500" y2="7353"/>
                        <a14:backgroundMark x1="87917" y1="72353" x2="87917" y2="72353"/>
                        <a14:backgroundMark x1="15417" y1="91765" x2="15417" y2="9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81" y="2309741"/>
            <a:ext cx="583828" cy="80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moziru.com/images/rainbow-butterfly-clipart-light-blue-7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21" y="2003631"/>
            <a:ext cx="355944" cy="25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0952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«Ручеёк»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dirty="0" smtClean="0"/>
              <a:t>(учимся закрашивать ограниченное пространство на бумаге)</a:t>
            </a:r>
            <a:endParaRPr lang="ru-RU" sz="3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532128"/>
              </p:ext>
            </p:extLst>
          </p:nvPr>
        </p:nvGraphicFramePr>
        <p:xfrm>
          <a:off x="2195736" y="2137400"/>
          <a:ext cx="5122905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527"/>
                <a:gridCol w="341527"/>
                <a:gridCol w="341527"/>
                <a:gridCol w="341527"/>
                <a:gridCol w="341527"/>
                <a:gridCol w="341527"/>
                <a:gridCol w="341527"/>
                <a:gridCol w="341527"/>
                <a:gridCol w="341527"/>
                <a:gridCol w="341527"/>
                <a:gridCol w="341527"/>
                <a:gridCol w="341527"/>
                <a:gridCol w="341527"/>
                <a:gridCol w="341527"/>
                <a:gridCol w="341527"/>
              </a:tblGrid>
              <a:tr h="149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3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195736" y="3284984"/>
            <a:ext cx="511256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95736" y="4005064"/>
            <a:ext cx="511256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4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005369" cy="8832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«Кораблик»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000" dirty="0" smtClean="0"/>
              <a:t>(графический диктант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36" name="Объект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305054"/>
              </p:ext>
            </p:extLst>
          </p:nvPr>
        </p:nvGraphicFramePr>
        <p:xfrm>
          <a:off x="1115616" y="1988840"/>
          <a:ext cx="7052323" cy="3851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504056"/>
                <a:gridCol w="792088"/>
                <a:gridCol w="504056"/>
                <a:gridCol w="792088"/>
                <a:gridCol w="504056"/>
                <a:gridCol w="792088"/>
                <a:gridCol w="432048"/>
                <a:gridCol w="792088"/>
                <a:gridCol w="432048"/>
                <a:gridCol w="715619"/>
              </a:tblGrid>
              <a:tr h="96288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1→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1↓</a:t>
                      </a:r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1→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1↓</a:t>
                      </a:r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1→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1↓</a:t>
                      </a:r>
                      <a:endParaRPr lang="ru-RU" sz="2800" b="1" dirty="0"/>
                    </a:p>
                  </a:txBody>
                  <a:tcPr/>
                </a:tc>
              </a:tr>
              <a:tr h="96288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1→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3↓</a:t>
                      </a:r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3←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1↓</a:t>
                      </a:r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5→</a:t>
                      </a:r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1↓</a:t>
                      </a:r>
                      <a:endParaRPr lang="ru-RU" sz="2800" b="1" dirty="0"/>
                    </a:p>
                  </a:txBody>
                  <a:tcPr/>
                </a:tc>
              </a:tr>
              <a:tr h="96288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1←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1↓</a:t>
                      </a:r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1←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1↓</a:t>
                      </a:r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7←</a:t>
                      </a:r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1↑</a:t>
                      </a:r>
                      <a:endParaRPr lang="ru-RU" sz="2800" b="1" dirty="0"/>
                    </a:p>
                  </a:txBody>
                  <a:tcPr/>
                </a:tc>
              </a:tr>
              <a:tr h="96288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1←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1↑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1←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1↑</a:t>
                      </a:r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5→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7↑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5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5240" cy="936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«Кораблик»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3600" dirty="0"/>
              <a:t>(графический диктант)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t="3998" r="-119" b="37258"/>
          <a:stretch/>
        </p:blipFill>
        <p:spPr bwMode="auto">
          <a:xfrm>
            <a:off x="1259632" y="1772816"/>
            <a:ext cx="683647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0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065227" y="868051"/>
            <a:ext cx="1818640" cy="1656184"/>
            <a:chOff x="3131840" y="1831256"/>
            <a:chExt cx="1584176" cy="144016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31840" y="1831256"/>
              <a:ext cx="1584176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https://thumbs.dreamstime.com/z/%D0%BD%D0%B0%D1%80%D0%B8%D1%81%D0%BE%D0%B2%D0%B0%D0%BD%D0%BD%D1%8B%D0%B9-%D1%86%D1%8B%D0%BF%D0%BB%D0%B5%D0%BD%D0%BE%D0%BA-13454773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0728"/>
            <a:stretch/>
          </p:blipFill>
          <p:spPr bwMode="auto">
            <a:xfrm>
              <a:off x="3519200" y="2296173"/>
              <a:ext cx="1152624" cy="828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Овал 6"/>
            <p:cNvSpPr/>
            <p:nvPr/>
          </p:nvSpPr>
          <p:spPr>
            <a:xfrm>
              <a:off x="3555008" y="2906272"/>
              <a:ext cx="432048" cy="19932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8" name="Объект 3" descr="https://i.pinimg.com/736x/82/21/73/8221730c6011714e3340671ab5df4bf9--straight-lines-rainy-days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592796"/>
            <a:ext cx="2053621" cy="2664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40266"/>
              </p:ext>
            </p:extLst>
          </p:nvPr>
        </p:nvGraphicFramePr>
        <p:xfrm>
          <a:off x="2267744" y="4336504"/>
          <a:ext cx="1737754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727"/>
                <a:gridCol w="296727"/>
                <a:gridCol w="286075"/>
                <a:gridCol w="286075"/>
                <a:gridCol w="286075"/>
                <a:gridCol w="286075"/>
              </a:tblGrid>
              <a:tr h="36576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267744" y="5090368"/>
            <a:ext cx="1728192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67744" y="5805264"/>
            <a:ext cx="1728192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t="3998" r="-119" b="37258"/>
          <a:stretch/>
        </p:blipFill>
        <p:spPr bwMode="auto">
          <a:xfrm>
            <a:off x="4329192" y="4321512"/>
            <a:ext cx="240258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004048" y="980728"/>
            <a:ext cx="3240361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Объект 3" descr="http://www.myfreephotoshop.com/wp-content/uploads/2015/06/4813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79" y="1696143"/>
            <a:ext cx="1668441" cy="142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stihi.ru/pics/2017/12/15/774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82251" y1="7869" x2="82251" y2="7869"/>
                        <a14:backgroundMark x1="91342" y1="8525" x2="91342" y2="8525"/>
                        <a14:backgroundMark x1="12121" y1="56721" x2="12121" y2="56721"/>
                        <a14:backgroundMark x1="8658" y1="78361" x2="8658" y2="78361"/>
                        <a14:backgroundMark x1="6926" y1="85574" x2="11255" y2="56066"/>
                        <a14:backgroundMark x1="67100" y1="3279" x2="67100" y2="3279"/>
                        <a14:backgroundMark x1="7359" y1="1967" x2="7359" y2="1967"/>
                        <a14:backgroundMark x1="92641" y1="56066" x2="92641" y2="56066"/>
                        <a14:backgroundMark x1="96104" y1="40656" x2="96104" y2="40656"/>
                        <a14:backgroundMark x1="96104" y1="25574" x2="96104" y2="25574"/>
                        <a14:backgroundMark x1="96104" y1="77705" x2="96104" y2="77705"/>
                        <a14:backgroundMark x1="95238" y1="88525" x2="95238" y2="88525"/>
                        <a14:backgroundMark x1="94372" y1="97377" x2="94372" y2="97377"/>
                        <a14:backgroundMark x1="3896" y1="96066" x2="3896" y2="96066"/>
                        <a14:backgroundMark x1="8225" y1="77705" x2="3030" y2="98689"/>
                        <a14:backgroundMark x1="8225" y1="70820" x2="2165" y2="1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314467"/>
            <a:ext cx="658555" cy="8233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6" name="Рисунок 15" descr="https://prikolnye-kartinki.ru/img/picture/Aug/28/6d7c153e5e2aa8f319b908eb9efc9ccd/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58" y="980728"/>
            <a:ext cx="992052" cy="58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data.ac-illust.com/data/thumbnails/bc/bce4bfba65b7320253f4d33b0460267d_t.jpe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529" l="0" r="100000">
                        <a14:backgroundMark x1="7083" y1="7941" x2="7083" y2="7941"/>
                        <a14:backgroundMark x1="92500" y1="7353" x2="92500" y2="7353"/>
                        <a14:backgroundMark x1="87917" y1="72353" x2="87917" y2="72353"/>
                        <a14:backgroundMark x1="15417" y1="91765" x2="15417" y2="9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81" y="2309741"/>
            <a:ext cx="583828" cy="80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moziru.com/images/rainbow-butterfly-clipart-light-blue-7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21" y="2003631"/>
            <a:ext cx="355944" cy="2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montessoriself.ru/wp-content/uploads/2016/02/s25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95333" y1="6667" x2="95333" y2="6667"/>
                        <a14:backgroundMark x1="9333" y1="9000" x2="9333" y2="9000"/>
                        <a14:backgroundMark x1="5667" y1="88000" x2="5667" y2="88000"/>
                        <a14:backgroundMark x1="91000" y1="93000" x2="91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80" y="1081882"/>
            <a:ext cx="583827" cy="484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1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«Подарок»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http://z9.d.sdska.ru/2-z9-96d9ec48-ee41-4cf0-9803-86136ec53d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308061" cy="364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79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3e3/0010e04a-24e5d70d/img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8832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12776"/>
            <a:ext cx="6872644" cy="367240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3e3/0010e04a-24e5d70d/img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44824"/>
            <a:ext cx="6768752" cy="4248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Современная школа предъявляет большие требования к детям, поступающим в первый класс.</a:t>
            </a:r>
          </a:p>
          <a:p>
            <a:pPr marL="0" indent="0">
              <a:buNone/>
            </a:pPr>
            <a:r>
              <a:rPr lang="ru-RU" dirty="0"/>
              <a:t>На первом этапе обучения в школе дети часто испытывают </a:t>
            </a:r>
            <a:r>
              <a:rPr lang="ru-RU" b="1" dirty="0"/>
              <a:t>затруднения</a:t>
            </a:r>
            <a:r>
              <a:rPr lang="ru-RU" dirty="0"/>
              <a:t> с письмом: </a:t>
            </a:r>
          </a:p>
          <a:p>
            <a:pPr marL="0" indent="0">
              <a:buNone/>
            </a:pPr>
            <a:r>
              <a:rPr lang="ru-RU" dirty="0"/>
              <a:t>- быстро устает рука, </a:t>
            </a:r>
          </a:p>
          <a:p>
            <a:pPr marL="0" indent="0">
              <a:buNone/>
            </a:pPr>
            <a:r>
              <a:rPr lang="ru-RU" dirty="0"/>
              <a:t>- теряется рабочая строка, </a:t>
            </a:r>
          </a:p>
          <a:p>
            <a:pPr marL="0" indent="0">
              <a:buNone/>
            </a:pPr>
            <a:r>
              <a:rPr lang="ru-RU" dirty="0"/>
              <a:t>- не получается правильное написание букв; </a:t>
            </a:r>
          </a:p>
          <a:p>
            <a:pPr marL="0" indent="0">
              <a:buNone/>
            </a:pPr>
            <a:r>
              <a:rPr lang="ru-RU" dirty="0"/>
              <a:t>- нередко встречается «зеркальное письмо»; </a:t>
            </a:r>
          </a:p>
          <a:p>
            <a:pPr marL="0" indent="0">
              <a:buNone/>
            </a:pPr>
            <a:r>
              <a:rPr lang="ru-RU" dirty="0"/>
              <a:t>- ребенок не различает понятия «лево», «право», «лист», «страница», «строка», </a:t>
            </a:r>
          </a:p>
          <a:p>
            <a:pPr marL="0" indent="0">
              <a:buNone/>
            </a:pPr>
            <a:r>
              <a:rPr lang="ru-RU" dirty="0"/>
              <a:t>- не укладывается в общий темп работы.</a:t>
            </a:r>
          </a:p>
          <a:p>
            <a:pPr marL="0" indent="0">
              <a:buNone/>
            </a:pPr>
            <a:r>
              <a:rPr lang="ru-RU" dirty="0"/>
              <a:t>Все это отрицательно сказывается на усвоении детьми программы первого класса и вызывает необходимость организации в ДОУ специальной системы работы, </a:t>
            </a:r>
            <a:r>
              <a:rPr lang="ru-RU" b="1" dirty="0"/>
              <a:t>целью которой является подготовка руки ребенка к систематическому письму, формирование элементарных специфических графических навыков письма.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8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3e3/0010e04a-24e5d70d/img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8832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88840"/>
            <a:ext cx="6255797" cy="3734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формировать графические навыки у дошкольников в процессе тренировки мелкой моторики и игровой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216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3e3/0010e04a-24e5d70d/img3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8832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Графический навык предполагает: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0518" y="2132857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умение красиво и легко (а значит </a:t>
            </a:r>
            <a:r>
              <a:rPr lang="ru-RU" sz="1600" dirty="0" err="1"/>
              <a:t>ненапряженно</a:t>
            </a:r>
            <a:r>
              <a:rPr lang="ru-RU" sz="1600" dirty="0"/>
              <a:t>) рисовать колебательными, вращательными, плавными, отрывными и ритмизированными движениями графические элементы различного содержания (предметные изображения, линии любой конфигурации - широкие, узкие, нитевидные, ломаные, спиралевидные);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легко и непринужденно удерживать пишущий инструмент (карандаш, ручку) , соблюдая необходимый угол наклона;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устойчивое сохранение правильной позы у рисующего или пишущего ребенка;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выполнение графических движений с интересом, увлеченно, без повышенной напряженности.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2729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«Создаём картину»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600" dirty="0" smtClean="0"/>
              <a:t>(учимся ориентироваться в пространстве)</a:t>
            </a:r>
            <a:endParaRPr lang="ru-RU" sz="3600" dirty="0"/>
          </a:p>
        </p:txBody>
      </p:sp>
      <p:pic>
        <p:nvPicPr>
          <p:cNvPr id="4" name="Объект 3" descr="http://www.myfreephotoshop.com/wp-content/uploads/2015/06/48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88" y="2420888"/>
            <a:ext cx="3600400" cy="298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oziru.com/images/rainbow-butterfly-clipart-light-blue-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49" y="5301208"/>
            <a:ext cx="699319" cy="49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ata.ac-illust.com/data/thumbnails/bc/bce4bfba65b7320253f4d33b0460267d_t.jpe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29" l="0" r="100000">
                        <a14:backgroundMark x1="7083" y1="7941" x2="7083" y2="7941"/>
                        <a14:backgroundMark x1="92500" y1="7353" x2="92500" y2="7353"/>
                        <a14:backgroundMark x1="87917" y1="72353" x2="87917" y2="72353"/>
                        <a14:backgroundMark x1="15417" y1="91765" x2="15417" y2="9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88" y="3212976"/>
            <a:ext cx="1224136" cy="169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montessoriself.ru/wp-content/uploads/2016/02/s25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95333" y1="6667" x2="95333" y2="6667"/>
                        <a14:backgroundMark x1="9333" y1="9000" x2="9333" y2="9000"/>
                        <a14:backgroundMark x1="5667" y1="88000" x2="5667" y2="88000"/>
                        <a14:backgroundMark x1="91000" y1="93000" x2="91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68" y="1700179"/>
            <a:ext cx="13430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stihi.ru/pics/2017/12/15/774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82251" y1="7869" x2="82251" y2="7869"/>
                        <a14:backgroundMark x1="91342" y1="8525" x2="91342" y2="8525"/>
                        <a14:backgroundMark x1="12121" y1="56721" x2="12121" y2="56721"/>
                        <a14:backgroundMark x1="8658" y1="78361" x2="8658" y2="78361"/>
                        <a14:backgroundMark x1="6926" y1="85574" x2="11255" y2="56066"/>
                        <a14:backgroundMark x1="67100" y1="3279" x2="67100" y2="3279"/>
                        <a14:backgroundMark x1="7359" y1="1967" x2="7359" y2="1967"/>
                        <a14:backgroundMark x1="92641" y1="56066" x2="92641" y2="56066"/>
                        <a14:backgroundMark x1="96104" y1="40656" x2="96104" y2="40656"/>
                        <a14:backgroundMark x1="96104" y1="25574" x2="96104" y2="25574"/>
                        <a14:backgroundMark x1="96104" y1="77705" x2="96104" y2="77705"/>
                        <a14:backgroundMark x1="95238" y1="88525" x2="95238" y2="88525"/>
                        <a14:backgroundMark x1="94372" y1="97377" x2="94372" y2="97377"/>
                        <a14:backgroundMark x1="3896" y1="96066" x2="3896" y2="96066"/>
                        <a14:backgroundMark x1="8225" y1="77705" x2="3030" y2="98689"/>
                        <a14:backgroundMark x1="8225" y1="70820" x2="2165" y2="1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04" y="4365104"/>
            <a:ext cx="960755" cy="12642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Рисунок 4" descr="https://prikolnye-kartinki.ru/img/picture/Aug/28/6d7c153e5e2aa8f319b908eb9efc9ccd/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46" y="3043204"/>
            <a:ext cx="1876425" cy="1293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2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myfreephotoshop.com/wp-content/uploads/2015/06/48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19" y="2025764"/>
            <a:ext cx="3934088" cy="36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ontessoriself.ru/wp-content/uploads/2016/02/s25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95333" y1="6667" x2="95333" y2="6667"/>
                        <a14:backgroundMark x1="9333" y1="9000" x2="9333" y2="9000"/>
                        <a14:backgroundMark x1="5667" y1="88000" x2="5667" y2="88000"/>
                        <a14:backgroundMark x1="91000" y1="93000" x2="91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3" y="908720"/>
            <a:ext cx="13430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ata.ac-illust.com/data/thumbnails/bc/bce4bfba65b7320253f4d33b0460267d_t.jpe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29" l="0" r="100000">
                        <a14:backgroundMark x1="7083" y1="7941" x2="7083" y2="7941"/>
                        <a14:backgroundMark x1="92500" y1="7353" x2="92500" y2="7353"/>
                        <a14:backgroundMark x1="87917" y1="72353" x2="87917" y2="72353"/>
                        <a14:backgroundMark x1="15417" y1="91765" x2="15417" y2="9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32" y="3789040"/>
            <a:ext cx="1224136" cy="169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rikolnye-kartinki.ru/img/picture/Aug/28/6d7c153e5e2aa8f319b908eb9efc9ccd/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80" y="757248"/>
            <a:ext cx="1876425" cy="129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moziru.com/images/rainbow-butterfly-clipart-light-blue-7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67" y="3501008"/>
            <a:ext cx="661978" cy="47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stihi.ru/pics/2017/12/15/774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82251" y1="7869" x2="82251" y2="7869"/>
                        <a14:backgroundMark x1="91342" y1="8525" x2="91342" y2="8525"/>
                        <a14:backgroundMark x1="12121" y1="56721" x2="12121" y2="56721"/>
                        <a14:backgroundMark x1="8658" y1="78361" x2="8658" y2="78361"/>
                        <a14:backgroundMark x1="6926" y1="85574" x2="11255" y2="56066"/>
                        <a14:backgroundMark x1="67100" y1="3279" x2="67100" y2="3279"/>
                        <a14:backgroundMark x1="7359" y1="1967" x2="7359" y2="1967"/>
                        <a14:backgroundMark x1="92641" y1="56066" x2="92641" y2="56066"/>
                        <a14:backgroundMark x1="96104" y1="40656" x2="96104" y2="40656"/>
                        <a14:backgroundMark x1="96104" y1="25574" x2="96104" y2="25574"/>
                        <a14:backgroundMark x1="96104" y1="77705" x2="96104" y2="77705"/>
                        <a14:backgroundMark x1="95238" y1="88525" x2="95238" y2="88525"/>
                        <a14:backgroundMark x1="94372" y1="97377" x2="94372" y2="97377"/>
                        <a14:backgroundMark x1="3896" y1="96066" x2="3896" y2="96066"/>
                        <a14:backgroundMark x1="8225" y1="77705" x2="3030" y2="98689"/>
                        <a14:backgroundMark x1="8225" y1="70820" x2="2165" y2="1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04" y="4365104"/>
            <a:ext cx="960755" cy="12642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002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4048" y="980728"/>
            <a:ext cx="3240361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 descr="http://www.myfreephotoshop.com/wp-content/uploads/2015/06/48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79" y="1696143"/>
            <a:ext cx="1668441" cy="142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stihi.ru/pics/2017/12/15/774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82251" y1="7869" x2="82251" y2="7869"/>
                        <a14:backgroundMark x1="91342" y1="8525" x2="91342" y2="8525"/>
                        <a14:backgroundMark x1="12121" y1="56721" x2="12121" y2="56721"/>
                        <a14:backgroundMark x1="8658" y1="78361" x2="8658" y2="78361"/>
                        <a14:backgroundMark x1="6926" y1="85574" x2="11255" y2="56066"/>
                        <a14:backgroundMark x1="67100" y1="3279" x2="67100" y2="3279"/>
                        <a14:backgroundMark x1="7359" y1="1967" x2="7359" y2="1967"/>
                        <a14:backgroundMark x1="92641" y1="56066" x2="92641" y2="56066"/>
                        <a14:backgroundMark x1="96104" y1="40656" x2="96104" y2="40656"/>
                        <a14:backgroundMark x1="96104" y1="25574" x2="96104" y2="25574"/>
                        <a14:backgroundMark x1="96104" y1="77705" x2="96104" y2="77705"/>
                        <a14:backgroundMark x1="95238" y1="88525" x2="95238" y2="88525"/>
                        <a14:backgroundMark x1="94372" y1="97377" x2="94372" y2="97377"/>
                        <a14:backgroundMark x1="3896" y1="96066" x2="3896" y2="96066"/>
                        <a14:backgroundMark x1="8225" y1="77705" x2="3030" y2="98689"/>
                        <a14:backgroundMark x1="8225" y1="70820" x2="2165" y2="1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314467"/>
            <a:ext cx="658555" cy="8233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" name="Рисунок 5" descr="https://prikolnye-kartinki.ru/img/picture/Aug/28/6d7c153e5e2aa8f319b908eb9efc9ccd/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992052" cy="58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ontessoriself.ru/wp-content/uploads/2016/02/s25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95333" y1="6667" x2="95333" y2="6667"/>
                        <a14:backgroundMark x1="9333" y1="9000" x2="9333" y2="9000"/>
                        <a14:backgroundMark x1="5667" y1="88000" x2="5667" y2="88000"/>
                        <a14:backgroundMark x1="91000" y1="93000" x2="91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80" y="1081882"/>
            <a:ext cx="583827" cy="48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ata.ac-illust.com/data/thumbnails/bc/bce4bfba65b7320253f4d33b0460267d_t.jpe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29" l="0" r="100000">
                        <a14:backgroundMark x1="7083" y1="7941" x2="7083" y2="7941"/>
                        <a14:backgroundMark x1="92500" y1="7353" x2="92500" y2="7353"/>
                        <a14:backgroundMark x1="87917" y1="72353" x2="87917" y2="72353"/>
                        <a14:backgroundMark x1="15417" y1="91765" x2="15417" y2="9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81" y="2309741"/>
            <a:ext cx="583828" cy="80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moziru.com/images/rainbow-butterfly-clipart-light-blue-7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21" y="2003631"/>
            <a:ext cx="355944" cy="258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Группа 14"/>
          <p:cNvGrpSpPr/>
          <p:nvPr/>
        </p:nvGrpSpPr>
        <p:grpSpPr>
          <a:xfrm>
            <a:off x="3203848" y="1844824"/>
            <a:ext cx="1584176" cy="1440160"/>
            <a:chOff x="3131840" y="1831256"/>
            <a:chExt cx="1584176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131840" y="1831256"/>
              <a:ext cx="1584176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https://thumbs.dreamstime.com/z/%D0%BD%D0%B0%D1%80%D0%B8%D1%81%D0%BE%D0%B2%D0%B0%D0%BD%D0%BD%D1%8B%D0%B9-%D1%86%D1%8B%D0%BF%D0%BB%D0%B5%D0%BD%D0%BE%D0%BA-13454773.jpg"/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0728"/>
            <a:stretch/>
          </p:blipFill>
          <p:spPr bwMode="auto">
            <a:xfrm>
              <a:off x="3519200" y="2296173"/>
              <a:ext cx="1152624" cy="828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Овал 13"/>
            <p:cNvSpPr/>
            <p:nvPr/>
          </p:nvSpPr>
          <p:spPr>
            <a:xfrm>
              <a:off x="3555008" y="2906272"/>
              <a:ext cx="432048" cy="19932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541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221488" cy="12241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smtClean="0">
                <a:solidFill>
                  <a:srgbClr val="C00000"/>
                </a:solidFill>
              </a:rPr>
              <a:t>Покорми цыплёнка»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700" dirty="0" smtClean="0"/>
              <a:t>(учимся </a:t>
            </a:r>
            <a:r>
              <a:rPr lang="ru-RU" sz="2700" dirty="0"/>
              <a:t>рисовать </a:t>
            </a:r>
            <a:r>
              <a:rPr lang="ru-RU" sz="2700" dirty="0" smtClean="0"/>
              <a:t>точки, </a:t>
            </a:r>
            <a:r>
              <a:rPr lang="ru-RU" sz="2700" dirty="0"/>
              <a:t>проводить короткие </a:t>
            </a:r>
            <a:r>
              <a:rPr lang="ru-RU" sz="2700" dirty="0" smtClean="0"/>
              <a:t>вертикальные и наклонные линии)</a:t>
            </a:r>
            <a:endParaRPr lang="ru-RU" sz="2700" dirty="0"/>
          </a:p>
        </p:txBody>
      </p:sp>
      <p:pic>
        <p:nvPicPr>
          <p:cNvPr id="7" name="Рисунок 6" descr="https://thumbs.dreamstime.com/z/%D0%BD%D0%B0%D1%80%D0%B8%D1%81%D0%BE%D0%B2%D0%B0%D0%BD%D0%BD%D1%8B%D0%B9-%D1%86%D1%8B%D0%BF%D0%BB%D0%B5%D0%BD%D0%BE%D0%BA-1345477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728"/>
          <a:stretch/>
        </p:blipFill>
        <p:spPr bwMode="auto">
          <a:xfrm>
            <a:off x="1331640" y="1916832"/>
            <a:ext cx="6696744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1475656" y="4725144"/>
            <a:ext cx="1944216" cy="117462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366304" y="1052736"/>
            <a:ext cx="1584176" cy="1440160"/>
            <a:chOff x="3131840" y="1831256"/>
            <a:chExt cx="1584176" cy="14401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131840" y="1831256"/>
              <a:ext cx="1584176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https://thumbs.dreamstime.com/z/%D0%BD%D0%B0%D1%80%D0%B8%D1%81%D0%BE%D0%B2%D0%B0%D0%BD%D0%BD%D1%8B%D0%B9-%D1%86%D1%8B%D0%BF%D0%BB%D0%B5%D0%BD%D0%BE%D0%BA-13454773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0728"/>
            <a:stretch/>
          </p:blipFill>
          <p:spPr bwMode="auto">
            <a:xfrm>
              <a:off x="3519200" y="2296173"/>
              <a:ext cx="1152624" cy="828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Овал 7"/>
            <p:cNvSpPr/>
            <p:nvPr/>
          </p:nvSpPr>
          <p:spPr>
            <a:xfrm>
              <a:off x="3555008" y="2906272"/>
              <a:ext cx="432048" cy="19932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9" name="Объект 3" descr="https://i.pinimg.com/736x/82/21/73/8221730c6011714e3340671ab5df4bf9--straight-lines-rainy-days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772816"/>
            <a:ext cx="2001072" cy="21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004048" y="980728"/>
            <a:ext cx="3240361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3" descr="http://www.myfreephotoshop.com/wp-content/uploads/2015/06/4813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79" y="1696143"/>
            <a:ext cx="1668441" cy="142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stihi.ru/pics/2017/12/15/774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82251" y1="7869" x2="82251" y2="7869"/>
                        <a14:backgroundMark x1="91342" y1="8525" x2="91342" y2="8525"/>
                        <a14:backgroundMark x1="12121" y1="56721" x2="12121" y2="56721"/>
                        <a14:backgroundMark x1="8658" y1="78361" x2="8658" y2="78361"/>
                        <a14:backgroundMark x1="6926" y1="85574" x2="11255" y2="56066"/>
                        <a14:backgroundMark x1="67100" y1="3279" x2="67100" y2="3279"/>
                        <a14:backgroundMark x1="7359" y1="1967" x2="7359" y2="1967"/>
                        <a14:backgroundMark x1="92641" y1="56066" x2="92641" y2="56066"/>
                        <a14:backgroundMark x1="96104" y1="40656" x2="96104" y2="40656"/>
                        <a14:backgroundMark x1="96104" y1="25574" x2="96104" y2="25574"/>
                        <a14:backgroundMark x1="96104" y1="77705" x2="96104" y2="77705"/>
                        <a14:backgroundMark x1="95238" y1="88525" x2="95238" y2="88525"/>
                        <a14:backgroundMark x1="94372" y1="97377" x2="94372" y2="97377"/>
                        <a14:backgroundMark x1="3896" y1="96066" x2="3896" y2="96066"/>
                        <a14:backgroundMark x1="8225" y1="77705" x2="3030" y2="98689"/>
                        <a14:backgroundMark x1="8225" y1="70820" x2="2165" y2="1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314467"/>
            <a:ext cx="658555" cy="8233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Рисунок 12" descr="https://data.ac-illust.com/data/thumbnails/bc/bce4bfba65b7320253f4d33b0460267d_t.jpe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29" l="0" r="100000">
                        <a14:backgroundMark x1="7083" y1="7941" x2="7083" y2="7941"/>
                        <a14:backgroundMark x1="92500" y1="7353" x2="92500" y2="7353"/>
                        <a14:backgroundMark x1="87917" y1="72353" x2="87917" y2="72353"/>
                        <a14:backgroundMark x1="15417" y1="91765" x2="15417" y2="9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81" y="2309741"/>
            <a:ext cx="583828" cy="80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prikolnye-kartinki.ru/img/picture/Aug/28/6d7c153e5e2aa8f319b908eb9efc9ccd/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992052" cy="58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montessoriself.ru/wp-content/uploads/2016/02/s25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95333" y1="6667" x2="95333" y2="6667"/>
                        <a14:backgroundMark x1="9333" y1="9000" x2="9333" y2="9000"/>
                        <a14:backgroundMark x1="5667" y1="88000" x2="5667" y2="88000"/>
                        <a14:backgroundMark x1="91000" y1="93000" x2="91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80" y="1081882"/>
            <a:ext cx="583827" cy="48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moziru.com/images/rainbow-butterfly-clipart-light-blue-7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21" y="2003631"/>
            <a:ext cx="355944" cy="2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prikolnye-kartinki.ru/img/picture/Aug/28/6d7c153e5e2aa8f319b908eb9efc9ccd/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58" y="980728"/>
            <a:ext cx="992052" cy="58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7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347</TotalTime>
  <Words>304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      «Формирование графических навыков у дошкольников» Мастер – класс </vt:lpstr>
      <vt:lpstr>Актуальность</vt:lpstr>
      <vt:lpstr>Цель:</vt:lpstr>
      <vt:lpstr>Графический навык предполагает:</vt:lpstr>
      <vt:lpstr>«Создаём картину» (учимся ориентироваться в пространстве)</vt:lpstr>
      <vt:lpstr>Презентация PowerPoint</vt:lpstr>
      <vt:lpstr>Презентация PowerPoint</vt:lpstr>
      <vt:lpstr>«Покорми цыплёнка» (учимся рисовать точки, проводить короткие вертикальные и наклонные линии)</vt:lpstr>
      <vt:lpstr>Презентация PowerPoint</vt:lpstr>
      <vt:lpstr>«Рисуем дождь» (учимся проводить вертикальные линии без отрыва )</vt:lpstr>
      <vt:lpstr>Презентация PowerPoint</vt:lpstr>
      <vt:lpstr>«Ручеёк» (учимся закрашивать ограниченное пространство на бумаге)</vt:lpstr>
      <vt:lpstr>«Кораблик»  (графический диктант)</vt:lpstr>
      <vt:lpstr>«Кораблик»  (графический диктант)</vt:lpstr>
      <vt:lpstr>Презентация PowerPoint</vt:lpstr>
      <vt:lpstr> «Подарок»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«Путешествие щенка» (формирование графических навыков у дошкольников)</dc:title>
  <dc:creator>Павлентий</dc:creator>
  <cp:lastModifiedBy>Павлентий</cp:lastModifiedBy>
  <cp:revision>52</cp:revision>
  <dcterms:created xsi:type="dcterms:W3CDTF">2018-07-11T08:33:05Z</dcterms:created>
  <dcterms:modified xsi:type="dcterms:W3CDTF">2018-11-15T07:09:19Z</dcterms:modified>
</cp:coreProperties>
</file>