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32" r:id="rId2"/>
  </p:sldMasterIdLst>
  <p:notesMasterIdLst>
    <p:notesMasterId r:id="rId36"/>
  </p:notesMasterIdLst>
  <p:sldIdLst>
    <p:sldId id="256" r:id="rId3"/>
    <p:sldId id="284" r:id="rId4"/>
    <p:sldId id="268" r:id="rId5"/>
    <p:sldId id="279" r:id="rId6"/>
    <p:sldId id="285" r:id="rId7"/>
    <p:sldId id="288" r:id="rId8"/>
    <p:sldId id="295" r:id="rId9"/>
    <p:sldId id="281" r:id="rId10"/>
    <p:sldId id="282" r:id="rId11"/>
    <p:sldId id="293" r:id="rId12"/>
    <p:sldId id="290" r:id="rId13"/>
    <p:sldId id="291" r:id="rId14"/>
    <p:sldId id="292" r:id="rId15"/>
    <p:sldId id="289" r:id="rId16"/>
    <p:sldId id="298" r:id="rId17"/>
    <p:sldId id="302" r:id="rId18"/>
    <p:sldId id="297" r:id="rId19"/>
    <p:sldId id="315" r:id="rId20"/>
    <p:sldId id="301" r:id="rId21"/>
    <p:sldId id="299" r:id="rId22"/>
    <p:sldId id="316" r:id="rId23"/>
    <p:sldId id="303" r:id="rId24"/>
    <p:sldId id="317" r:id="rId25"/>
    <p:sldId id="304" r:id="rId26"/>
    <p:sldId id="305" r:id="rId27"/>
    <p:sldId id="306" r:id="rId28"/>
    <p:sldId id="312" r:id="rId29"/>
    <p:sldId id="318" r:id="rId30"/>
    <p:sldId id="307" r:id="rId31"/>
    <p:sldId id="309" r:id="rId32"/>
    <p:sldId id="319" r:id="rId33"/>
    <p:sldId id="313" r:id="rId34"/>
    <p:sldId id="294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CFD"/>
    <a:srgbClr val="D196D6"/>
    <a:srgbClr val="6CBF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>
        <p:scale>
          <a:sx n="76" d="100"/>
          <a:sy n="76" d="100"/>
        </p:scale>
        <p:origin x="-118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9E25F5-74C0-412C-8CF0-49419A6B0FD0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0CE069-5266-4B7C-A218-F956BB4FA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39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8A7AFF-DC26-4E7E-ADAC-E6BD45E29809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C52C-3715-4A07-A646-C4DD1233857C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1B90-F208-4472-BE89-128FB2A0C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E8439-720E-4951-B16F-C40899C9977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FB56-2F4C-4283-AA02-2CC23A7EC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7704-42FC-4B72-B3A7-71DD4EC4A0B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F10D0-C36C-48F6-AB7C-576D91AF6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A55C916-A929-4BAD-BD21-3B4F2A149DEC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5C14D5-0B99-455B-A740-202306646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8F2BDD-83E1-44CF-9ECE-ADC20B75E7D0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159692A-2EEF-441F-BF09-1601FF50F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8677FDA-E0E5-44E9-8537-62FF5AAEE4E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FE5FDEC-8393-4680-9FCB-9EC168D76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169DA68-8772-4E72-916F-1BE16B8C954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0D6E7C-018A-4186-BA2C-D42B4AF92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36FFD7A-7D61-466E-AE5A-58EEDFDA5BB1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DE1A2FF-8F13-4F8C-A3EA-672BE4A2D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ED1069-C7EF-47E8-8A5F-E3CCBFFA40F6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223977-7925-4535-9916-1E7684D6E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87B429E-06CA-45FE-A98C-7B971A9656CA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C70DD6F-973F-4586-91AF-54306EE8B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DFFA142-1FFB-4FE0-8F2E-0FEA15058383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79CBFE-552D-4413-B245-D754773F3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D85B-8F97-4CC7-9FC0-7DC03824063F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D6665-65B6-4324-9CC5-FDFD224CD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65AF55-A448-42C6-94A5-6054FA58E1D3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757E898-8FFC-4F36-BB19-5BC951D48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1E4D266-31CE-4765-BF84-226BE3176711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6BBDB00-FB9D-4130-9665-75CBF1D18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8B49048-050A-4B42-969D-6D5C85661980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FE2D7D-F72A-487D-A202-49D1207F6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F05E-E88E-402C-829B-CE17B6F4C03F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978AA-0877-436A-BC66-403774AFF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CA7C-5726-4CCE-9E23-2156B586048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1B78-AAD7-4F55-8332-A2559013E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0FC8-A410-4B5A-BB50-48BCBD9E46FB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8EE7-E646-4350-8D1E-5CA6708E3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AF5A-5125-4F6D-9710-A895F1435F0B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C5A58-1568-4720-8122-011D522A2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BE5F5-BDDF-4312-ACC7-C81532A63DD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56A3-9739-4FAC-B8E4-BA6E5F949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D88C-15B4-4C60-89E4-C6CF73195407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DBFE7-D587-4E7A-8286-65A2B13D0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4215-EB7E-42D2-BDF3-16258DCB0A7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4E3C-D12A-4F7C-AA63-396B23E5E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22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22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34565B-50F7-4B1E-B616-21698EE6476B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BEC743-2786-4C02-96D4-20A453B62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22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3" r:id="rId2"/>
    <p:sldLayoutId id="2147483852" r:id="rId3"/>
    <p:sldLayoutId id="2147483851" r:id="rId4"/>
    <p:sldLayoutId id="2147483850" r:id="rId5"/>
    <p:sldLayoutId id="2147483849" r:id="rId6"/>
    <p:sldLayoutId id="2147483848" r:id="rId7"/>
    <p:sldLayoutId id="2147483847" r:id="rId8"/>
    <p:sldLayoutId id="2147483855" r:id="rId9"/>
    <p:sldLayoutId id="2147483846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F999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F0F23E9B-08C2-43F1-B734-728AFE6D9616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927A51E3-BB46-43BA-A9E0-08E59F718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450" y="2583013"/>
            <a:ext cx="8785100" cy="2448272"/>
          </a:xfrm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Обновление содержания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развивающей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предметно-пространственной среды по познавательному развитию детей в соответствии ФГОС дошкольного образования 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079500" y="623728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© МДОУ д/с № 2 «Малыш, 2015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195513" y="841375"/>
            <a:ext cx="68405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 детский сад общеразвивающего вида № 2 «Малыш»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 г. 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Переславль-Залесский</a:t>
            </a:r>
          </a:p>
        </p:txBody>
      </p:sp>
      <p:pic>
        <p:nvPicPr>
          <p:cNvPr id="8" name="Picture 2" descr="D:\Картинки\ЭМБЛЕМА\эмблема от Левша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692150"/>
            <a:ext cx="2139950" cy="1890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572000" y="4868863"/>
            <a:ext cx="4392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Автор:</a:t>
            </a:r>
            <a:br>
              <a:rPr lang="ru-RU" b="1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Клюквина Елена Алексеевна,</a:t>
            </a:r>
            <a:br>
              <a:rPr lang="ru-RU" b="1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старший воспитатель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827088" y="1341438"/>
            <a:ext cx="7416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Обновление </a:t>
            </a: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содержания </a:t>
            </a:r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среды</a:t>
            </a:r>
            <a:b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детей в соответствии ФГОС дошкольного образования 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850" y="585788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экологии</a:t>
            </a:r>
          </a:p>
        </p:txBody>
      </p:sp>
      <p:pic>
        <p:nvPicPr>
          <p:cNvPr id="2050" name="Picture 2" descr="C:\Users\User1\Desktop\Обновление РППС\9 групп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0" y="1555750"/>
            <a:ext cx="7251700" cy="47529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1" name="Picture 3" descr="C:\Users\User1\Desktop\Обновление РППС_2\120_PANA\P1200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1525588"/>
            <a:ext cx="7343775" cy="47529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52" name="Picture 4" descr="C:\Users\User1\Desktop\Обновление РППС\9 группа\IMG_1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1350" y="1525588"/>
            <a:ext cx="4389438" cy="4856162"/>
          </a:xfrm>
          <a:prstGeom prst="rect">
            <a:avLst/>
          </a:prstGeom>
          <a:noFill/>
          <a:ln w="57150">
            <a:solidFill>
              <a:srgbClr val="542478"/>
            </a:solidFill>
            <a:miter lim="800000"/>
            <a:headEnd/>
            <a:tailEnd/>
          </a:ln>
        </p:spPr>
      </p:pic>
      <p:pic>
        <p:nvPicPr>
          <p:cNvPr id="2053" name="Picture 5" descr="C:\Users\User1\Desktop\Обновление РППС\9 группа\IMG_15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525588"/>
            <a:ext cx="7297737" cy="485616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-684213" y="625475"/>
            <a:ext cx="10872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Центр «Познавательно-исследовательской</a:t>
            </a:r>
          </a:p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деятельности» </a:t>
            </a:r>
          </a:p>
        </p:txBody>
      </p:sp>
      <p:pic>
        <p:nvPicPr>
          <p:cNvPr id="3074" name="Picture 2" descr="C:\Users\User1\Desktop\Обновление РППС\9 группа\IMG_15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785938"/>
            <a:ext cx="3932238" cy="4883150"/>
          </a:xfrm>
          <a:prstGeom prst="rect">
            <a:avLst/>
          </a:prstGeom>
          <a:noFill/>
          <a:ln w="57150">
            <a:solidFill>
              <a:srgbClr val="542478"/>
            </a:solidFill>
            <a:miter lim="800000"/>
            <a:headEnd/>
            <a:tailEnd/>
          </a:ln>
        </p:spPr>
      </p:pic>
      <p:pic>
        <p:nvPicPr>
          <p:cNvPr id="4" name="Содержимое 3" descr="IMG_74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9750" y="1762125"/>
            <a:ext cx="7623175" cy="490696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3075" name="Picture 3" descr="C:\Users\User1\Desktop\Обновление РППС\9 группа\DSCN09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" y="1811074"/>
            <a:ext cx="7545387" cy="48672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2124075" y="620713"/>
            <a:ext cx="3727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Центр «Игротека» </a:t>
            </a:r>
          </a:p>
        </p:txBody>
      </p:sp>
      <p:pic>
        <p:nvPicPr>
          <p:cNvPr id="4098" name="Picture 2" descr="C:\Users\User1\Desktop\Обновление РППС\9 группа\IMG_1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508125"/>
            <a:ext cx="6624638" cy="483393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8" name="Picture 4" descr="C:\Users\User1\Desktop\Обновление РППС\9 группа\DSCN06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1508125"/>
            <a:ext cx="6926263" cy="51943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9" name="Picture 3" descr="C:\Users\User1\Desktop\Обновление РППС\9 группа\IMG_15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1560" y="1489386"/>
            <a:ext cx="6926263" cy="517683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2187575" y="908050"/>
            <a:ext cx="47688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Центр «Строительный» </a:t>
            </a:r>
          </a:p>
        </p:txBody>
      </p:sp>
      <p:pic>
        <p:nvPicPr>
          <p:cNvPr id="5" name="Рисунок 4" descr="C:\Users\User1\Desktop\Обновление РППС\совместная деятельность\DSCN1534.JPG"/>
          <p:cNvPicPr/>
          <p:nvPr/>
        </p:nvPicPr>
        <p:blipFill rotWithShape="1">
          <a:blip r:embed="rId2"/>
          <a:srcRect l="6570" t="22868" r="37820"/>
          <a:stretch/>
        </p:blipFill>
        <p:spPr bwMode="auto">
          <a:xfrm>
            <a:off x="1724025" y="1628775"/>
            <a:ext cx="5368925" cy="48244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6" name="Picture 2" descr="C:\Users\User1\Desktop\Обновление РППС\совместная деятельность\DSCN1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597025"/>
            <a:ext cx="7343775" cy="48244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692150"/>
            <a:ext cx="80645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существующей (наличной) РППС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5516" y="1277471"/>
          <a:ext cx="8512581" cy="5247873"/>
        </p:xfrm>
        <a:graphic>
          <a:graphicData uri="http://schemas.openxmlformats.org/drawingml/2006/table">
            <a:tbl>
              <a:tblPr firstRow="1" firstCol="1" bandRow="1"/>
              <a:tblGrid>
                <a:gridCol w="432047"/>
                <a:gridCol w="1296144"/>
                <a:gridCol w="576064"/>
                <a:gridCol w="432048"/>
                <a:gridCol w="511858"/>
                <a:gridCol w="363748"/>
                <a:gridCol w="363748"/>
                <a:gridCol w="324246"/>
                <a:gridCol w="324246"/>
                <a:gridCol w="360040"/>
                <a:gridCol w="360040"/>
                <a:gridCol w="288032"/>
                <a:gridCol w="360040"/>
                <a:gridCol w="432048"/>
                <a:gridCol w="504056"/>
                <a:gridCol w="380407"/>
                <a:gridCol w="1203769"/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Перечень игрового оборудования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Виды деятельности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Требования ФГОС ДО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Инклюзия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Примечание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Игровая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Коммуникативная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Познават-Исслед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Восприятие ХЛ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Конструирование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Изодеятельность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Насыщенность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Трансформируемостьь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Полифункциональность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Вариативность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Доступность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Безопасность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942" marR="65942" marT="0" marB="0" vert="wordArt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836613"/>
            <a:ext cx="8424862" cy="4062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познавательной и исследовательской деятельности:</a:t>
            </a:r>
          </a:p>
          <a:p>
            <a:pPr>
              <a:defRPr/>
            </a:pP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объекты для исследования (экспериментирования и упорядочения) в реальном действии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образно-символический материал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нормативно-знаковый материал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395288" y="620713"/>
            <a:ext cx="84978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Оценка качества РППС по характеру взаимодействия детей с  предметно-пространственным окружением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0338" y="1450975"/>
          <a:ext cx="8713787" cy="4976749"/>
        </p:xfrm>
        <a:graphic>
          <a:graphicData uri="http://schemas.openxmlformats.org/drawingml/2006/table">
            <a:tbl>
              <a:tblPr/>
              <a:tblGrid>
                <a:gridCol w="1439862"/>
                <a:gridCol w="2449513"/>
                <a:gridCol w="1727200"/>
                <a:gridCol w="1368425"/>
                <a:gridCol w="576262"/>
                <a:gridCol w="1152525"/>
              </a:tblGrid>
              <a:tr h="35877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Критерий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Контрольные показатели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Оценка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Примечание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43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Самостоятельно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438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 помощью</a:t>
                      </a:r>
                    </a:p>
                    <a:p>
                      <a:pPr marL="71438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взрослого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Включенность детей в активную деятельность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ДЕТИ: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могут выбрать себе занятие по интересам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могут подобрать материалы, необходимые для выбранного занятия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Мешает жесткое зонирование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4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в отрезок времени, отведенный для самостоятельной детской деятельности, участвуют в разных видах деятельности 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Нет свободы выбора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0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создают в течение дня много рисунков, поделок, рассказов и других продуктов </a:t>
                      </a: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42478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достаточно мотивации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42478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385" marR="593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3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922337"/>
          </a:xfrm>
        </p:spPr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образовательной работы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395536" y="1196752"/>
          <a:ext cx="8431603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104"/>
                <a:gridCol w="1029252"/>
                <a:gridCol w="1545364"/>
                <a:gridCol w="360040"/>
                <a:gridCol w="2160240"/>
                <a:gridCol w="360040"/>
                <a:gridCol w="1861863"/>
                <a:gridCol w="294700"/>
              </a:tblGrid>
              <a:tr h="9374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Образовательная область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Задачи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Формы организации совместной деятельности педагога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с детьми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Дата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</a:rPr>
                        <a:t> выполнения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Создание условий для самостоятельной деятельности детей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Дата выполнения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Планирование организованной образователь-ной деятельности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Дата выполнения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799144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836613"/>
            <a:ext cx="8640762" cy="5256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Как сделать среду интерактивной?</a:t>
            </a:r>
          </a:p>
          <a:p>
            <a:pPr>
              <a:buFontTx/>
              <a:buAutoNum type="arabicPeriod"/>
              <a:defRPr/>
            </a:pPr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Знать интересы и предпочтения контингента детей в группе</a:t>
            </a:r>
          </a:p>
          <a:p>
            <a:pPr>
              <a:buFontTx/>
              <a:buAutoNum type="arabicPeriod"/>
              <a:defRPr/>
            </a:pPr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Завести традиции </a:t>
            </a:r>
            <a:r>
              <a:rPr lang="ru-RU" sz="2800" b="1" i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(герой - хозяин центра, который предлагает что-то сделать; образцы или схемы, побуждающие к самостоятельному действию) 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Отражается в плане</a:t>
            </a:r>
          </a:p>
          <a:p>
            <a:pPr>
              <a:buFontTx/>
              <a:buAutoNum type="arabicPeriod"/>
              <a:defRPr/>
            </a:pPr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Использовать методику «Общего круга» как средства обеспечения психолого-педагогической помощи ребенку в осуществлении его права на свободный выбор деятельности и отношений</a:t>
            </a: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0" y="1484313"/>
            <a:ext cx="91440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развивающей предметно-пространственной среды</a:t>
            </a:r>
            <a:b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познавательному развитию детей в соответствии ФГОС дошкольного образования </a:t>
            </a:r>
            <a:b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038" y="549275"/>
            <a:ext cx="88566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специфики контингента  детей для проектирования РППС возрастной группы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3284" y="1628800"/>
          <a:ext cx="8863212" cy="47525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9964"/>
                <a:gridCol w="778392"/>
                <a:gridCol w="1296144"/>
                <a:gridCol w="401144"/>
                <a:gridCol w="320859"/>
                <a:gridCol w="320859"/>
                <a:gridCol w="320859"/>
                <a:gridCol w="320859"/>
                <a:gridCol w="320859"/>
                <a:gridCol w="1036881"/>
                <a:gridCol w="954133"/>
                <a:gridCol w="994663"/>
                <a:gridCol w="1417596"/>
              </a:tblGrid>
              <a:tr h="1838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№п/п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Списокдетей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Группа здоровья/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Выявленные отклонения физического развития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Особенности развития высших психических </a:t>
                      </a:r>
                      <a:r>
                        <a:rPr lang="ru-RU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функций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Особенности коммуникативной сферы ребенка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Актуальные интересы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Склонности ребенка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Особенности развития игровой деятельности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3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восприятие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внимание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память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мышление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речь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воображение</a:t>
                      </a:r>
                    </a:p>
                  </a:txBody>
                  <a:tcPr marL="58608" marR="58608" marT="0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1557338"/>
            <a:ext cx="7993062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Среда будет являться стимулом к развитию только в том случае, если будет иметь определенную направленность и структуру в соответствии с актуальными потребностями ее субъектов 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А. Н. Леонтьев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рямоугольник 1"/>
          <p:cNvSpPr>
            <a:spLocks noChangeArrowheads="1"/>
          </p:cNvSpPr>
          <p:nvPr/>
        </p:nvSpPr>
        <p:spPr bwMode="auto">
          <a:xfrm>
            <a:off x="755650" y="1196975"/>
            <a:ext cx="734536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Обновление</a:t>
            </a:r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содержания развивающей предметно-пространственной среды </a:t>
            </a:r>
          </a:p>
          <a:p>
            <a:pPr algn="ctr"/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детей в соответствии ФГОС дошкольного образования 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050"/>
            <a:ext cx="9144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Игры, созданные педагогами и родителями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User1\Desktop\Обновление РППС_2\120_PANA\P1200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28775"/>
            <a:ext cx="6729412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5" name="Picture 3" descr="C:\Users\User1\Desktop\Обновление РППС\игры своими руками\DSCN15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628775"/>
            <a:ext cx="6751637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6" name="Picture 4" descr="C:\Users\User1\Desktop\Обновление РППС\фото гр.№2\DSC072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628775"/>
            <a:ext cx="6751637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7" name="Picture 5" descr="C:\Users\User1\Desktop\Обновление РППС\фото гр.№2\DSC072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1628775"/>
            <a:ext cx="6751637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8" name="Picture 6" descr="C:\Users\User1\Desktop\Обновление РППС\фото гр.№2\DSC072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1628775"/>
            <a:ext cx="6751637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9" name="Picture 7" descr="C:\Users\User1\Desktop\Обновление РППС\дети играют\SAM_06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1628775"/>
            <a:ext cx="6729412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0" name="Picture 8" descr="C:\Users\User1\Desktop\Обновление РППС\дети играют\SAM_06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2988" y="1628775"/>
            <a:ext cx="6751637" cy="50403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2" name="Picture 10" descr="C:\Users\User1\Desktop\Обновление РППС\дети играют\судоку с игр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0450" y="1628775"/>
            <a:ext cx="6734175" cy="50403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3" name="Picture 11" descr="C:\Users\User1\Desktop\Обновление РППС\дети играют\что кто ест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0450" y="1628775"/>
            <a:ext cx="6711950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4" name="Picture 12" descr="C:\Users\User1\Desktop\Обновление РППС\дети играют\цветочеая поляна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86356" y="1622629"/>
            <a:ext cx="6711950" cy="50403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5" name="Picture 13" descr="C:\Users\User1\Desktop\Обновление РППС\дети играют\клавиатура своими руками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43255" y="1622628"/>
            <a:ext cx="6711950" cy="50403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86" name="Picture 14" descr="C:\Users\User1\Desktop\IMG_151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8659" y="1628775"/>
            <a:ext cx="6751637" cy="50466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5" name="Object 21"/>
          <p:cNvGraphicFramePr>
            <a:graphicFrameLocks noChangeAspect="1"/>
          </p:cNvGraphicFramePr>
          <p:nvPr/>
        </p:nvGraphicFramePr>
        <p:xfrm>
          <a:off x="1400175" y="692150"/>
          <a:ext cx="591185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orelDRAW" r:id="rId3" imgW="2572560" imgH="569880" progId="">
                  <p:embed/>
                </p:oleObj>
              </mc:Choice>
              <mc:Fallback>
                <p:oleObj name="CorelDRAW" r:id="rId3" imgW="2572560" imgH="56988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0175" y="692150"/>
                        <a:ext cx="5911850" cy="131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Прямоугольник 2"/>
          <p:cNvSpPr>
            <a:spLocks noChangeArrowheads="1"/>
          </p:cNvSpPr>
          <p:nvPr/>
        </p:nvSpPr>
        <p:spPr bwMode="auto">
          <a:xfrm>
            <a:off x="4356100" y="2276475"/>
            <a:ext cx="4572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Воскобович Вячеслав </a:t>
            </a:r>
          </a:p>
          <a:p>
            <a:pPr algn="ctr"/>
            <a:r>
              <a:rPr lang="ru-RU" sz="28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Вадимович,</a:t>
            </a:r>
            <a:r>
              <a:rPr lang="ru-RU" b="1">
                <a:solidFill>
                  <a:schemeClr val="hlink"/>
                </a:solidFill>
                <a:latin typeface="Georgia" pitchFamily="18" charset="0"/>
              </a:rPr>
              <a:t/>
            </a:r>
            <a:br>
              <a:rPr lang="ru-RU" b="1">
                <a:solidFill>
                  <a:schemeClr val="hlink"/>
                </a:solidFill>
                <a:latin typeface="Georgia" pitchFamily="18" charset="0"/>
              </a:rPr>
            </a:br>
            <a:endParaRPr lang="ru-RU"/>
          </a:p>
        </p:txBody>
      </p:sp>
      <p:pic>
        <p:nvPicPr>
          <p:cNvPr id="4" name="Picture 8" descr="Воскобович 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825" y="2160588"/>
            <a:ext cx="3530600" cy="44370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11638" y="4014788"/>
            <a:ext cx="4572000" cy="1125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автор-изобретатель около 70 игр и пособий для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50825" y="908050"/>
            <a:ext cx="8208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особенностей Развивающие игры </a:t>
            </a:r>
            <a:b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В.В. Воскобовича 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9575" y="2205038"/>
            <a:ext cx="873442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Широкий возрастной диапазон участников игр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Многофункциональность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Вариативность игровых заданий и упражнений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Творческий потенциал каждой игры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692150"/>
            <a:ext cx="76327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образовательных задач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играх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150" y="2349500"/>
            <a:ext cx="8399463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Игры, направленные на логико-математическое развитие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с буквами, звуками, слогами и словами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Универсальные игровые обучающие средства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Прямоугольник 1"/>
          <p:cNvSpPr>
            <a:spLocks noChangeArrowheads="1"/>
          </p:cNvSpPr>
          <p:nvPr/>
        </p:nvSpPr>
        <p:spPr bwMode="auto">
          <a:xfrm>
            <a:off x="4211638" y="981075"/>
            <a:ext cx="49323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«Сказочные </a:t>
            </a:r>
            <a:b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лабиринты игры»</a:t>
            </a:r>
            <a:b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Игровая технология</a:t>
            </a:r>
            <a:b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интеллектуально-творческого развития детей дошкольного возраста 3-7 лет</a:t>
            </a:r>
            <a:b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В. В. Воскобовича </a:t>
            </a:r>
            <a:endParaRPr lang="ru-RU" sz="2400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Техн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288" y="692150"/>
            <a:ext cx="4010025" cy="566102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3" y="620713"/>
            <a:ext cx="9144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технология интеллектуально-творческого развития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В.В.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«Сказочные лабиринты игры» – это модель развивающего обучения детей дошкольного возраста в игровой деятельности</a:t>
            </a:r>
          </a:p>
        </p:txBody>
      </p:sp>
      <p:pic>
        <p:nvPicPr>
          <p:cNvPr id="56322" name="Picture 3" descr="C:\Users\Mobil\Desktop\ПРЕЗЕНТАЦИЯ НА МО развивающая среда\В.В.Воскобович\пособия воскобовича фото\4861_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1655763"/>
            <a:ext cx="2417762" cy="241776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6323" name="Picture 8" descr="C:\Users\Mobil\Desktop\ПРЕЗЕНТАЦИЯ НА МО развивающая среда\В.В.Воскобович\пособия воскобовича фото\5342_im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4522788"/>
            <a:ext cx="2273300" cy="22733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6324" name="Picture 6" descr="C:\Users\Mobil\Desktop\ПРЕЗЕНТАЦИЯ НА МО развивающая среда\В.В.Воскобович\пособия воскобовича фото\749_img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300" y="4652963"/>
            <a:ext cx="2095500" cy="209708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6325" name="Picture 4" descr="C:\Users\Mobil\Desktop\ПРЕЗЕНТАЦИЯ НА МО развивающая среда\В.В.Воскобович\пособия воскобовича фото\798_img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0938" y="4689475"/>
            <a:ext cx="2060575" cy="20605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6326" name="Picture 6" descr="Фон_вид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736725"/>
            <a:ext cx="1990725" cy="2814638"/>
          </a:xfrm>
          <a:prstGeom prst="rect">
            <a:avLst/>
          </a:prstGeom>
          <a:noFill/>
          <a:ln w="19050">
            <a:solidFill>
              <a:srgbClr val="542478"/>
            </a:solidFill>
            <a:miter lim="800000"/>
            <a:headEnd/>
            <a:tailEnd/>
          </a:ln>
        </p:spPr>
      </p:pic>
      <p:pic>
        <p:nvPicPr>
          <p:cNvPr id="16" name="Picture 8" descr="ромашк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04025" y="4652963"/>
            <a:ext cx="2076450" cy="206216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56328" name="Picture 6" descr="Брызг_вид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2057400"/>
            <a:ext cx="3170238" cy="237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333375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технологии</a:t>
            </a:r>
            <a:endParaRPr lang="ru-RU" sz="3200" dirty="0"/>
          </a:p>
        </p:txBody>
      </p:sp>
      <p:sp>
        <p:nvSpPr>
          <p:cNvPr id="57346" name="Прямоугольник 2"/>
          <p:cNvSpPr>
            <a:spLocks noChangeArrowheads="1"/>
          </p:cNvSpPr>
          <p:nvPr/>
        </p:nvSpPr>
        <p:spPr bwMode="auto">
          <a:xfrm>
            <a:off x="468313" y="765175"/>
            <a:ext cx="79914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Развитие у ребёнка познавательного интереса, желания и потребности узнать новое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наблюдательности, исследовательского подхода к явлением и объектам окружающей действительности</a:t>
            </a:r>
            <a:endParaRPr lang="ru-RU" sz="24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Развитие воображения и  креативности мышления (умение гибко, оригинально мыслить, видеть обыкновенный объект под новым углом зрения)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Гармоничное, сбалансированное развитие у детей эмоционально-образного и логического начал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Формирование базисных представлений об окружающем мире, математических и речевых умений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Построение педагогического процесса, способствующего интеллектуально-творческому развитию детей в игре</a:t>
            </a:r>
          </a:p>
          <a:p>
            <a:pPr marL="285750" indent="-285750">
              <a:buFont typeface="Arial" charset="0"/>
              <a:buChar char="•"/>
            </a:pP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3"/>
          <p:cNvSpPr>
            <a:spLocks noChangeArrowheads="1"/>
          </p:cNvSpPr>
          <p:nvPr/>
        </p:nvSpPr>
        <p:spPr bwMode="auto">
          <a:xfrm>
            <a:off x="347663" y="188913"/>
            <a:ext cx="8639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425" y="704850"/>
            <a:ext cx="82804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– это искра, зажигающая огонек…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пытливости и любознательности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В. А. Сухомлинский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313" y="1470025"/>
            <a:ext cx="8291512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475" y="2565400"/>
            <a:ext cx="8137525" cy="4030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происходит тогда, когда следующий шаг вперед объективно приносит больше радостей, больше внутреннего удовлетворения, чем… </a:t>
            </a:r>
          </a:p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предыдущие приобретения и победы, которые стали чем-то обычным и даже надоели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А. Х.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Маслоу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1\Desktop\игры с геоконтом\DSCN8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47825"/>
            <a:ext cx="7127875" cy="49688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179388" y="908050"/>
            <a:ext cx="885666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– не просто игра, это – познавательная деятельность</a:t>
            </a:r>
          </a:p>
        </p:txBody>
      </p:sp>
      <p:pic>
        <p:nvPicPr>
          <p:cNvPr id="4099" name="Picture 3" descr="C:\Users\User1\Desktop\игры с геоконтом\DSCN86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620838"/>
            <a:ext cx="7127875" cy="499586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4100" name="Picture 4" descr="C:\Users\User1\Desktop\игры с геоконтом\DSCN86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3475" y="1647825"/>
            <a:ext cx="7110413" cy="49688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5538" y="692150"/>
            <a:ext cx="6192837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Мастер-классы для родителей</a:t>
            </a:r>
            <a:endParaRPr lang="ru-RU" sz="3200" dirty="0"/>
          </a:p>
        </p:txBody>
      </p:sp>
      <p:pic>
        <p:nvPicPr>
          <p:cNvPr id="3074" name="Picture 2" descr="C:\Users\User1\Desktop\родительское собрание Воскобович\DSCN1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838" y="1512888"/>
            <a:ext cx="7118350" cy="482441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3075" name="Picture 3" descr="C:\Users\User1\Desktop\родительское собрание Воскобович\DSCN17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1493838"/>
            <a:ext cx="7310438" cy="495935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Прямоугольник 1"/>
          <p:cNvSpPr>
            <a:spLocks noChangeArrowheads="1"/>
          </p:cNvSpPr>
          <p:nvPr/>
        </p:nvSpPr>
        <p:spPr bwMode="auto">
          <a:xfrm>
            <a:off x="1077913" y="2565400"/>
            <a:ext cx="6985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Осваивайте технологию «Сказочные лабиринты игры»!</a:t>
            </a:r>
            <a:endParaRPr lang="ru-RU" sz="3200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j0198414"/>
          <p:cNvPicPr>
            <a:picLocks noChangeAspect="1" noChangeArrowheads="1"/>
          </p:cNvPicPr>
          <p:nvPr/>
        </p:nvPicPr>
        <p:blipFill>
          <a:blip r:embed="rId2"/>
          <a:srcRect l="28325" t="15776" r="33357" b="11299"/>
          <a:stretch>
            <a:fillRect/>
          </a:stretch>
        </p:blipFill>
        <p:spPr bwMode="auto">
          <a:xfrm>
            <a:off x="207963" y="1268413"/>
            <a:ext cx="31162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644900" y="1700213"/>
            <a:ext cx="5122863" cy="4986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buClr>
                <a:srgbClr val="808080"/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itchFamily="18" charset="0"/>
              </a:rPr>
              <a:t>Большой  палец:  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</a:rPr>
              <a:t>мне  было интересно   ….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808080"/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itchFamily="18" charset="0"/>
              </a:rPr>
              <a:t>Указательный  палец: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</a:rPr>
              <a:t>  даны  конкретные  рекомендации  по … 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808080"/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itchFamily="18" charset="0"/>
              </a:rPr>
              <a:t>Средний  палец:  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</a:rPr>
              <a:t>мне  не  понравилось  ………..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808080"/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itchFamily="18" charset="0"/>
              </a:rPr>
              <a:t>Безымянный  палец:  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</a:rPr>
              <a:t>психологическая  атмосфера …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808080"/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itchFamily="18" charset="0"/>
              </a:rPr>
              <a:t>Мизинец:  </a:t>
            </a:r>
            <a:r>
              <a:rPr lang="ru-RU" sz="2400" b="1" kern="0" dirty="0">
                <a:solidFill>
                  <a:srgbClr val="000000"/>
                </a:solidFill>
                <a:latin typeface="Times New Roman" pitchFamily="18" charset="0"/>
              </a:rPr>
              <a:t>мне не  хватило …….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2900" y="1125538"/>
            <a:ext cx="3582988" cy="630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 у  меня  в  руках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850" y="354013"/>
            <a:ext cx="34575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4457700" y="6969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849313"/>
            <a:ext cx="871220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Познавательная активность является одним    из важных качеств, характеризующих… 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психическое развитие дошкольника</a:t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В. Петровский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288" y="4002088"/>
            <a:ext cx="8748712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 из основных побудителей познавательной активности детей является…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Л. А. Беляева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452438" y="1412875"/>
            <a:ext cx="8064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</a:t>
            </a: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среды</a:t>
            </a:r>
            <a:b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детей в соответствии ФГОС дошкольного образования </a:t>
            </a: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2"/>
          <p:cNvSpPr>
            <a:spLocks noChangeArrowheads="1"/>
          </p:cNvSpPr>
          <p:nvPr/>
        </p:nvSpPr>
        <p:spPr bwMode="auto">
          <a:xfrm>
            <a:off x="611188" y="1052513"/>
            <a:ext cx="828198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8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Изучить нормативно-правовую и методическую литературу по построению развивающей предметно-пространственной среды в соответствии ФГОС ДО </a:t>
            </a:r>
          </a:p>
          <a:p>
            <a:pPr>
              <a:buFont typeface="Arial" charset="0"/>
              <a:buChar char="•"/>
            </a:pPr>
            <a:r>
              <a:rPr lang="ru-RU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Проанализировать существующую предметно-пространственную среду детского сада по познавательному развитию</a:t>
            </a:r>
          </a:p>
          <a:p>
            <a:pPr>
              <a:buFont typeface="Arial" charset="0"/>
              <a:buChar char="•"/>
            </a:pPr>
            <a:r>
              <a:rPr lang="ru-RU" sz="28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Спроектировать предметно-пространственную развивающую среду в соответствии с ФГОС ДО по познавательному развитию </a:t>
            </a:r>
          </a:p>
          <a:p>
            <a:endParaRPr lang="ru-RU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>
              <a:solidFill>
                <a:srgbClr val="5424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843213" y="765175"/>
            <a:ext cx="2665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79388" y="385763"/>
            <a:ext cx="8810625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документы,</a:t>
            </a:r>
            <a:r>
              <a:rPr lang="ru-RU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регламентирующие деятельность дошкольной организации по проектированию предметно-пространственной среды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Конвенция о правах ребенка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Федеральный Закон «Об Образовании» от 29.12.2012г.№ 273 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Государственный образовательный стандарт дошкольного образования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Федеральный закон от 30 марта 1999 г. № 52-ФЗ «О санитарно-эпидемиологическом благополучии населения» (в редакции от 18.07.2011 г. с изменениями и дополнениями, вступающими в силу с 1.08.2011 г.)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 Методическое письмо МО РФ от17.05.95 № 61/19-12     «О психолого-педагогических требованиях к играм и игрушкам в современных условиях»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Методическое письмо МО РФ от 26.05.99 № 109/23-16 «О введении психолого-педагогической экспертизы и критериях оценки детских игр и игрушек»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542478"/>
                </a:solidFill>
                <a:latin typeface="Times New Roman" pitchFamily="18" charset="0"/>
                <a:cs typeface="Times New Roman" pitchFamily="18" charset="0"/>
              </a:rPr>
              <a:t>  Методические рекомендации для педагогических работников дошкольных образовательных организаций и родителей детей дошкольного возраста / О.А. Карабанова, Э.Ф. Алиева, О.Р. Радионова, П.Д. Рабинович, Е.М. Марич. – М.: ФИРО, 2014. – 96 с.	</a:t>
            </a:r>
            <a:endParaRPr lang="ru-RU" sz="2000">
              <a:solidFill>
                <a:srgbClr val="5424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890588"/>
            <a:ext cx="8497887" cy="5384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Развивающая предметно-пространственная среда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часть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образовательной среды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представленная специально организованным пространством (помещениями, участком и т.п.), 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</a:t>
            </a:r>
          </a:p>
          <a:p>
            <a:pPr algn="just"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Образовательная среда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совокупность условий, целенаправленно создаваемых в целях обеспечения полноценного образования и развития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850" y="1125538"/>
            <a:ext cx="8569325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 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содержательно насыщенной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трансформируемой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полифункциональной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вариативной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доступной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5">
      <a:dk1>
        <a:sysClr val="windowText" lastClr="000000"/>
      </a:dk1>
      <a:lt1>
        <a:sysClr val="window" lastClr="FFFFFF"/>
      </a:lt1>
      <a:dk2>
        <a:srgbClr val="79DEFA"/>
      </a:dk2>
      <a:lt2>
        <a:srgbClr val="DBF5F9"/>
      </a:lt2>
      <a:accent1>
        <a:srgbClr val="AEEBFC"/>
      </a:accent1>
      <a:accent2>
        <a:srgbClr val="7030A0"/>
      </a:accent2>
      <a:accent3>
        <a:srgbClr val="FF0000"/>
      </a:accent3>
      <a:accent4>
        <a:srgbClr val="FF9999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2489</TotalTime>
  <Words>930</Words>
  <Application>Microsoft Office PowerPoint</Application>
  <PresentationFormat>Экран (4:3)</PresentationFormat>
  <Paragraphs>204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Поток</vt:lpstr>
      <vt:lpstr>Тема Office</vt:lpstr>
      <vt:lpstr>CorelDRAW</vt:lpstr>
      <vt:lpstr>    Обновление содержания развивающей предметно-пространственной среды по познавательному развитию детей в соответствии ФГОС дошкольного образования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образовательной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Практико - ориентированный проект «Давай поиграем, малыш» II младшая группа</dc:title>
  <dc:creator>Mobil</dc:creator>
  <cp:lastModifiedBy>User1</cp:lastModifiedBy>
  <cp:revision>129</cp:revision>
  <dcterms:modified xsi:type="dcterms:W3CDTF">2015-12-08T11:03:03Z</dcterms:modified>
</cp:coreProperties>
</file>