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4" r:id="rId4"/>
    <p:sldId id="257" r:id="rId5"/>
    <p:sldId id="276" r:id="rId6"/>
    <p:sldId id="286" r:id="rId7"/>
    <p:sldId id="287" r:id="rId8"/>
    <p:sldId id="258" r:id="rId9"/>
    <p:sldId id="259" r:id="rId10"/>
    <p:sldId id="269" r:id="rId11"/>
    <p:sldId id="277" r:id="rId12"/>
    <p:sldId id="295" r:id="rId13"/>
    <p:sldId id="288" r:id="rId14"/>
    <p:sldId id="292" r:id="rId15"/>
    <p:sldId id="290" r:id="rId16"/>
    <p:sldId id="296" r:id="rId17"/>
    <p:sldId id="291" r:id="rId18"/>
    <p:sldId id="294" r:id="rId19"/>
    <p:sldId id="281" r:id="rId20"/>
    <p:sldId id="297" r:id="rId21"/>
    <p:sldId id="279" r:id="rId22"/>
    <p:sldId id="261" r:id="rId23"/>
    <p:sldId id="262" r:id="rId24"/>
    <p:sldId id="264" r:id="rId25"/>
    <p:sldId id="274" r:id="rId26"/>
    <p:sldId id="268" r:id="rId27"/>
    <p:sldId id="265" r:id="rId28"/>
    <p:sldId id="272" r:id="rId29"/>
    <p:sldId id="267" r:id="rId30"/>
    <p:sldId id="278" r:id="rId31"/>
    <p:sldId id="283" r:id="rId32"/>
    <p:sldId id="298" r:id="rId33"/>
    <p:sldId id="275" r:id="rId34"/>
    <p:sldId id="270" r:id="rId35"/>
    <p:sldId id="28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&#1084;&#1072;&#1089;&#1090;&#1077;&#1088;%20&#1082;&#1083;&#1072;&#1089;&#1089;/&#1087;&#1088;&#1077;&#1079;&#1077;&#1085;&#1090;&#1072;&#1094;&#1080;&#1103;%20&#1084;&#1072;&#1089;&#1090;&#1077;&#1088;%20&#1082;&#1083;&#1072;&#1089;&#1089;.pptx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&#1087;&#1086;&#1076;&#1075;&#1086;&#1090;&#1086;&#1074;%20&#1075;/&#1079;&#1072;&#1076;&#1072;&#1085;&#1080;&#1103;%20&#1087;%20&#1075;.docx" TargetMode="External"/><Relationship Id="rId4" Type="http://schemas.openxmlformats.org/officeDocument/2006/relationships/hyperlink" Target="&#1084;&#1083;&#1072;&#1076;&#1096;&#1072;&#1103;%20&#1075;/&#1079;&#1072;&#1076;&#1072;&#1085;&#1080;&#1103;%20&#1084;&#1083;%20&#1075;&#1088;.docx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ng.pngtree.com/element_origin_min_pic/16/07/03/12577896ac9013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1568"/>
            <a:ext cx="8496944" cy="6552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064896" cy="324036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Педагогический проект</a:t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«Формирование графических навыков </a:t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у детей дошкольного возраста»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3861048"/>
            <a:ext cx="3096344" cy="1512168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Подготовила: Левченко Ольга Валерьевна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123728" y="5661248"/>
            <a:ext cx="432048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339752" y="5517232"/>
            <a:ext cx="4464496" cy="101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chemeClr val="tx1"/>
                </a:solidFill>
              </a:rPr>
              <a:t>г</a:t>
            </a:r>
            <a:r>
              <a:rPr lang="ru-RU" sz="2800" b="1" dirty="0" smtClean="0">
                <a:solidFill>
                  <a:schemeClr val="tx1"/>
                </a:solidFill>
              </a:rPr>
              <a:t>. Переславль – Залесский 2019 г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169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100" b="1" dirty="0" smtClean="0">
                <a:solidFill>
                  <a:srgbClr val="002060"/>
                </a:solidFill>
              </a:rPr>
              <a:t>Примерный </a:t>
            </a:r>
            <a:r>
              <a:rPr lang="ru-RU" sz="3100" b="1" dirty="0">
                <a:solidFill>
                  <a:srgbClr val="002060"/>
                </a:solidFill>
              </a:rPr>
              <a:t>план занятия (или части занятия) по развитию элементарных графических навыков письма</a:t>
            </a:r>
            <a:br>
              <a:rPr lang="ru-RU" sz="3100" b="1" dirty="0">
                <a:solidFill>
                  <a:srgbClr val="002060"/>
                </a:solidFill>
              </a:rPr>
            </a:br>
            <a:endParaRPr lang="ru-RU" sz="31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060848"/>
            <a:ext cx="8291264" cy="406531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1</a:t>
            </a:r>
            <a:r>
              <a:rPr lang="ru-RU" dirty="0"/>
              <a:t>. Сообщение детям темы занятия.</a:t>
            </a:r>
          </a:p>
          <a:p>
            <a:r>
              <a:rPr lang="ru-RU" dirty="0"/>
              <a:t>2. Рассматривание образца упражнения, объяснение способа его выполнения.</a:t>
            </a:r>
          </a:p>
          <a:p>
            <a:r>
              <a:rPr lang="ru-RU" dirty="0"/>
              <a:t>3. Показ способа выполнения задания на доске или в тетради с одновременным пояснением: «Поставим ручку в правый верхний угол клетки, проведем прямую в левый нижний угол и т. д. »</a:t>
            </a:r>
          </a:p>
          <a:p>
            <a:r>
              <a:rPr lang="ru-RU" dirty="0"/>
              <a:t>4. Проговаривание детьми способа выполнения задания.</a:t>
            </a:r>
          </a:p>
          <a:p>
            <a:r>
              <a:rPr lang="ru-RU" dirty="0"/>
              <a:t>5. Выполнение задания.</a:t>
            </a:r>
          </a:p>
          <a:p>
            <a:r>
              <a:rPr lang="ru-RU" dirty="0"/>
              <a:t>6. Контроль со стороны педагога за точностью выполнения задания детьми.</a:t>
            </a:r>
          </a:p>
          <a:p>
            <a:r>
              <a:rPr lang="ru-RU" dirty="0"/>
              <a:t>7. Привлечение ребенка к анализу качества выполненной работы.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86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авлентий\Desktop\дет сад\фото\графические задания\Фото1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62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241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2400"/>
            <a:ext cx="88582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/>
              <a:t>Подготовка руки к занятиям</a:t>
            </a:r>
            <a:endParaRPr lang="ru-RU" b="1" dirty="0"/>
          </a:p>
        </p:txBody>
      </p:sp>
      <p:pic>
        <p:nvPicPr>
          <p:cNvPr id="4" name="Объект 3" descr="https://cv01.twirpx.net/0272/0272391.jpg?t=2018030404015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72" y="1196752"/>
            <a:ext cx="2520280" cy="3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gnorik.ru/ign/37/d-36287/36287_html_m1738180b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08488"/>
            <a:ext cx="3024336" cy="456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gnorik.ru/ign/37/d-36287/36287_html_m5011b92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3"/>
            <a:ext cx="2954268" cy="4590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376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</a:t>
            </a:r>
            <a:r>
              <a:rPr lang="ru-RU" dirty="0" smtClean="0"/>
              <a:t>-4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600200"/>
            <a:ext cx="7283152" cy="478112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Игры с крупой, песком, бусинками, пуговицами.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Занятия с пластилином.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Занятие с конструкторами.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Игры с мозаикой. Составление картин по образцу и самостоятельное придумывание сюжетов.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Рисование различными материалами – фломастерами, цветными карандашами. • Шнуровка.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Складывание </a:t>
            </a:r>
            <a:r>
              <a:rPr lang="ru-RU" dirty="0" err="1"/>
              <a:t>пазлов</a:t>
            </a:r>
            <a:r>
              <a:rPr lang="ru-RU" dirty="0"/>
              <a:t> .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Графические упражнения.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58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2400"/>
            <a:ext cx="88582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Павлентий\Desktop\дет сад\фото\графические задания\графич задания мл гр\FILE12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32" y="2221486"/>
            <a:ext cx="4440493" cy="33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484784"/>
            <a:ext cx="3603625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00479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/>
              <a:t> </a:t>
            </a:r>
            <a:endParaRPr lang="ru-RU" sz="2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Подготовка руки к занятиям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142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52400"/>
            <a:ext cx="8864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Занятия с конструкторами</a:t>
            </a:r>
            <a:endParaRPr lang="ru-RU" dirty="0"/>
          </a:p>
        </p:txBody>
      </p:sp>
      <p:pic>
        <p:nvPicPr>
          <p:cNvPr id="6146" name="Picture 2" descr="C:\Users\Павлентий\Desktop\дет сад\фото\конструир мл гр\Фото22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1284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авлентий\Desktop\дет сад\фото\конструир мл гр\Фото24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708920"/>
            <a:ext cx="4239319" cy="317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500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2400"/>
            <a:ext cx="88582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Графические </a:t>
            </a:r>
            <a:r>
              <a:rPr lang="ru-RU" b="1" dirty="0" smtClean="0"/>
              <a:t>упражнения </a:t>
            </a:r>
            <a:br>
              <a:rPr lang="ru-RU" b="1" dirty="0" smtClean="0"/>
            </a:br>
            <a:r>
              <a:rPr lang="ru-RU" b="1" dirty="0" smtClean="0"/>
              <a:t>(младшая группа)</a:t>
            </a:r>
            <a:endParaRPr lang="ru-RU" b="1" dirty="0"/>
          </a:p>
        </p:txBody>
      </p:sp>
      <p:pic>
        <p:nvPicPr>
          <p:cNvPr id="5" name="Объект 4" descr="https://thumbs.dreamstime.com/z/%D0%BD%D0%B0%D1%80%D0%B8%D1%81%D0%BE%D0%B2%D0%B0%D0%BD%D0%BD%D1%8B%D0%B9-%D1%86%D1%8B%D0%BF%D0%BB%D0%B5%D0%BD%D0%BE%D0%BA-13454773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096344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467544" y="3225266"/>
            <a:ext cx="878210" cy="5637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7" name="Рисунок 6" descr="https://ds04.infourok.ru/uploads/ex/0f78/0004b6df-99fd21b9/hello_html_m57f28ed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2"/>
            <a:ext cx="2973603" cy="377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.pinimg.com/736x/82/21/73/8221730c6011714e3340671ab5df4bf9--straight-lines-rainy-day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60537"/>
            <a:ext cx="2506325" cy="3624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22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52400"/>
            <a:ext cx="8864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341784"/>
            <a:ext cx="8229600" cy="107099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Графические упражнения</a:t>
            </a:r>
            <a:br>
              <a:rPr lang="ru-RU" b="1" dirty="0" smtClean="0"/>
            </a:br>
            <a:r>
              <a:rPr lang="ru-RU" b="1" dirty="0" smtClean="0"/>
              <a:t>(возраст 3 </a:t>
            </a:r>
            <a:r>
              <a:rPr lang="ru-RU" b="1" dirty="0" smtClean="0"/>
              <a:t>-4 года)</a:t>
            </a:r>
            <a:endParaRPr lang="ru-RU" b="1" dirty="0"/>
          </a:p>
        </p:txBody>
      </p:sp>
      <p:pic>
        <p:nvPicPr>
          <p:cNvPr id="2051" name="Picture 3" descr="C:\Users\Павлентий\Desktop\дет сад\фото\графические задания\графич задания мл гр\FILE1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4609438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авлентий\Desktop\дет сад\фото\графические задания\графич задания мл гр\FILE122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431" y="1772816"/>
            <a:ext cx="4875661" cy="365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451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52400"/>
            <a:ext cx="8864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7437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Графические упражнения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(возраст 3 - 4 </a:t>
            </a:r>
            <a:r>
              <a:rPr lang="ru-RU" b="1" dirty="0" smtClean="0"/>
              <a:t>года)</a:t>
            </a:r>
            <a:endParaRPr lang="ru-RU" b="1" dirty="0"/>
          </a:p>
        </p:txBody>
      </p:sp>
      <p:pic>
        <p:nvPicPr>
          <p:cNvPr id="5123" name="Picture 3" descr="C:\Users\Павлентий\Desktop\дет сад\фото\графические задания\графич задания мл гр\FILE15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0528" y="2132856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Павлентий\Desktop\дет сад\фото\графические задания\графич задания мл гр\FILE1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44152" y="2121366"/>
            <a:ext cx="508958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917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Подготовка руки к упражнениям</a:t>
            </a:r>
            <a:endParaRPr lang="ru-RU" b="1" dirty="0"/>
          </a:p>
        </p:txBody>
      </p:sp>
      <p:pic>
        <p:nvPicPr>
          <p:cNvPr id="1026" name="Picture 2" descr="C:\Users\Павлентий\Desktop\дет сад\фото\графические задания\FILE04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13" y="1935174"/>
            <a:ext cx="5457955" cy="409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ignorik.ru/ign/37/d-36287/36287_html_655fe6c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88" y="1412776"/>
            <a:ext cx="3707904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890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/>
              <a:t>Цель: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Clr>
                <a:srgbClr val="AA2B1E"/>
              </a:buClr>
              <a:buSzPct val="85000"/>
              <a:buNone/>
            </a:pPr>
            <a:r>
              <a:rPr lang="ru-RU" sz="3600" dirty="0" smtClean="0">
                <a:solidFill>
                  <a:prstClr val="black"/>
                </a:solidFill>
                <a:latin typeface="Arial"/>
              </a:rPr>
              <a:t>развивать </a:t>
            </a:r>
            <a:r>
              <a:rPr lang="ru-RU" sz="3600" dirty="0">
                <a:solidFill>
                  <a:prstClr val="black"/>
                </a:solidFill>
                <a:latin typeface="Arial"/>
              </a:rPr>
              <a:t>графические навыки </a:t>
            </a:r>
            <a:endParaRPr lang="ru-RU" sz="3600" dirty="0" smtClean="0">
              <a:solidFill>
                <a:prstClr val="black"/>
              </a:solidFill>
              <a:latin typeface="Arial"/>
            </a:endParaRPr>
          </a:p>
          <a:p>
            <a:pPr marL="0" lvl="0" indent="0" algn="ctr">
              <a:buClr>
                <a:srgbClr val="AA2B1E"/>
              </a:buClr>
              <a:buSzPct val="85000"/>
              <a:buNone/>
            </a:pPr>
            <a:r>
              <a:rPr lang="ru-RU" sz="3600" dirty="0" smtClean="0">
                <a:solidFill>
                  <a:prstClr val="black"/>
                </a:solidFill>
                <a:latin typeface="Arial"/>
              </a:rPr>
              <a:t>у </a:t>
            </a:r>
            <a:r>
              <a:rPr lang="ru-RU" sz="3600" dirty="0">
                <a:solidFill>
                  <a:prstClr val="black"/>
                </a:solidFill>
                <a:latin typeface="Arial"/>
              </a:rPr>
              <a:t>дошкольников в процессе тренировки мелкой моторики </a:t>
            </a:r>
            <a:endParaRPr lang="ru-RU" sz="3600" dirty="0" smtClean="0">
              <a:solidFill>
                <a:prstClr val="black"/>
              </a:solidFill>
              <a:latin typeface="Arial"/>
            </a:endParaRPr>
          </a:p>
          <a:p>
            <a:pPr marL="0" lvl="0" indent="0" algn="ctr">
              <a:buClr>
                <a:srgbClr val="AA2B1E"/>
              </a:buClr>
              <a:buSzPct val="85000"/>
              <a:buNone/>
            </a:pPr>
            <a:r>
              <a:rPr lang="ru-RU" sz="3600" dirty="0" smtClean="0">
                <a:solidFill>
                  <a:prstClr val="black"/>
                </a:solidFill>
                <a:latin typeface="Arial"/>
              </a:rPr>
              <a:t>и </a:t>
            </a:r>
            <a:r>
              <a:rPr lang="ru-RU" sz="3600" dirty="0">
                <a:solidFill>
                  <a:prstClr val="black"/>
                </a:solidFill>
                <a:latin typeface="Arial"/>
              </a:rPr>
              <a:t>игровой деятельности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354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2400"/>
            <a:ext cx="88582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Упражнения </a:t>
            </a:r>
            <a:br>
              <a:rPr lang="ru-RU" sz="3600" b="1" dirty="0" smtClean="0"/>
            </a:br>
            <a:r>
              <a:rPr lang="ru-RU" sz="3600" b="1" dirty="0" smtClean="0"/>
              <a:t>(подготовительная группа)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  <a:latin typeface="Constantia"/>
                <a:ea typeface="+mj-ea"/>
                <a:cs typeface="+mj-cs"/>
              </a:rPr>
              <a:t>«Создаём картину»</a:t>
            </a:r>
            <a:br>
              <a:rPr lang="ru-RU" sz="4000" b="1" dirty="0">
                <a:solidFill>
                  <a:srgbClr val="C00000"/>
                </a:solidFill>
                <a:latin typeface="Constantia"/>
                <a:ea typeface="+mj-ea"/>
                <a:cs typeface="+mj-cs"/>
              </a:rPr>
            </a:br>
            <a:r>
              <a:rPr lang="ru-RU" dirty="0">
                <a:solidFill>
                  <a:prstClr val="black"/>
                </a:solidFill>
                <a:latin typeface="Constantia"/>
                <a:ea typeface="+mj-ea"/>
                <a:cs typeface="+mj-cs"/>
              </a:rPr>
              <a:t>(учимся ориентироваться в пространстве)</a:t>
            </a:r>
            <a:endParaRPr lang="ru-RU" dirty="0"/>
          </a:p>
        </p:txBody>
      </p:sp>
      <p:pic>
        <p:nvPicPr>
          <p:cNvPr id="7" name="Объект 3" descr="http://www.myfreephotoshop.com/wp-content/uploads/2015/06/4813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004" y="3276336"/>
            <a:ext cx="3600400" cy="298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montessoriself.ru/wp-content/uploads/2016/02/s25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95333" y1="6667" x2="95333" y2="6667"/>
                        <a14:backgroundMark x1="9333" y1="9000" x2="9333" y2="9000"/>
                        <a14:backgroundMark x1="5667" y1="88000" x2="5667" y2="88000"/>
                        <a14:backgroundMark x1="91000" y1="93000" x2="9100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02562"/>
            <a:ext cx="13430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prikolnye-kartinki.ru/img/picture/Aug/28/6d7c153e5e2aa8f319b908eb9efc9ccd/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53" y="3255376"/>
            <a:ext cx="1876425" cy="129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data.ac-illust.com/data/thumbnails/bc/bce4bfba65b7320253f4d33b0460267d_t.jpeg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29" l="0" r="100000">
                        <a14:backgroundMark x1="7083" y1="7941" x2="7083" y2="7941"/>
                        <a14:backgroundMark x1="92500" y1="7353" x2="92500" y2="7353"/>
                        <a14:backgroundMark x1="87917" y1="72353" x2="87917" y2="72353"/>
                        <a14:backgroundMark x1="15417" y1="91765" x2="15417" y2="9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09" y="4270942"/>
            <a:ext cx="1224136" cy="169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www.stihi.ru/pics/2017/12/15/774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82251" y1="7869" x2="82251" y2="7869"/>
                        <a14:backgroundMark x1="91342" y1="8525" x2="91342" y2="8525"/>
                        <a14:backgroundMark x1="12121" y1="56721" x2="12121" y2="56721"/>
                        <a14:backgroundMark x1="8658" y1="78361" x2="8658" y2="78361"/>
                        <a14:backgroundMark x1="6926" y1="85574" x2="11255" y2="56066"/>
                        <a14:backgroundMark x1="67100" y1="3279" x2="67100" y2="3279"/>
                        <a14:backgroundMark x1="7359" y1="1967" x2="7359" y2="1967"/>
                        <a14:backgroundMark x1="92641" y1="56066" x2="92641" y2="56066"/>
                        <a14:backgroundMark x1="96104" y1="40656" x2="96104" y2="40656"/>
                        <a14:backgroundMark x1="96104" y1="25574" x2="96104" y2="25574"/>
                        <a14:backgroundMark x1="96104" y1="77705" x2="96104" y2="77705"/>
                        <a14:backgroundMark x1="95238" y1="88525" x2="95238" y2="88525"/>
                        <a14:backgroundMark x1="94372" y1="97377" x2="94372" y2="97377"/>
                        <a14:backgroundMark x1="3896" y1="96066" x2="3896" y2="96066"/>
                        <a14:backgroundMark x1="8225" y1="77705" x2="3030" y2="98689"/>
                        <a14:backgroundMark x1="8225" y1="70820" x2="2165" y2="1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13" y="4997246"/>
            <a:ext cx="960755" cy="1264285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</p:pic>
    </p:spTree>
    <p:extLst>
      <p:ext uri="{BB962C8B-B14F-4D97-AF65-F5344CB8AC3E}">
        <p14:creationId xmlns:p14="http://schemas.microsoft.com/office/powerpoint/2010/main" val="2350102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«Создаем картину»</a:t>
            </a:r>
            <a:endParaRPr lang="ru-RU" dirty="0"/>
          </a:p>
        </p:txBody>
      </p:sp>
      <p:pic>
        <p:nvPicPr>
          <p:cNvPr id="1026" name="Picture 2" descr="C:\Users\Павлентий\Desktop\дет сад\фото\графические задания\Фото18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4824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влентий\Desktop\дет сад\фото\графические задания\Фото1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48" y="2996952"/>
            <a:ext cx="4454897" cy="334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569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</a:rPr>
              <a:t>«Строка </a:t>
            </a:r>
            <a:r>
              <a:rPr lang="ru-RU" sz="3100" b="1" dirty="0">
                <a:solidFill>
                  <a:srgbClr val="002060"/>
                </a:solidFill>
              </a:rPr>
              <a:t>– это река с заповедными берегами. На берег выходить нельзя. Писать можно только на рабочей строке»</a:t>
            </a:r>
          </a:p>
        </p:txBody>
      </p:sp>
      <p:pic>
        <p:nvPicPr>
          <p:cNvPr id="1027" name="Picture 3" descr="C:\фото\самообраз дс\Фото13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3932" y="2204252"/>
            <a:ext cx="5179682" cy="38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фото\самообраз дс\Фото13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22343" y="2250465"/>
            <a:ext cx="4970321" cy="37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</a:t>
            </a:r>
            <a:r>
              <a:rPr lang="ru-RU" sz="4000" b="1" dirty="0"/>
              <a:t>Вертикальные и горизонтальные прямые линии и комбинация из них.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24112"/>
          </a:xfrm>
        </p:spPr>
        <p:txBody>
          <a:bodyPr/>
          <a:lstStyle/>
          <a:p>
            <a:r>
              <a:rPr lang="ru-RU" sz="2000" b="1" dirty="0"/>
              <a:t>Цель:</a:t>
            </a:r>
            <a:r>
              <a:rPr lang="ru-RU" sz="2000" dirty="0"/>
              <a:t> развивать ориентирование на рабочей строке (сверху вниз, слева направо) ; зрительно – двигательную координацию и мелкую моторику; навыки безотрывного письма, зрительное внимание.</a:t>
            </a:r>
          </a:p>
          <a:p>
            <a:endParaRPr lang="ru-RU" dirty="0"/>
          </a:p>
        </p:txBody>
      </p:sp>
      <p:pic>
        <p:nvPicPr>
          <p:cNvPr id="2051" name="Picture 3" descr="C:\фото\самообраз дс\Фото13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1595" y="3180099"/>
            <a:ext cx="403325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32" y="2652339"/>
            <a:ext cx="3746884" cy="400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0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3200" b="1" dirty="0"/>
              <a:t>Наклонные прямые линии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и </a:t>
            </a:r>
            <a:r>
              <a:rPr lang="ru-RU" sz="3200" b="1" dirty="0"/>
              <a:t>комбинации из них</a:t>
            </a:r>
            <a:r>
              <a:rPr lang="ru-RU" sz="32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285536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Цель:</a:t>
            </a:r>
            <a:r>
              <a:rPr lang="ru-RU" sz="2000" dirty="0"/>
              <a:t> развивать ориентирование на рабочей строке и в </a:t>
            </a:r>
            <a:r>
              <a:rPr lang="ru-RU" sz="2000" dirty="0" err="1"/>
              <a:t>микропространстве</a:t>
            </a:r>
            <a:r>
              <a:rPr lang="ru-RU" sz="2000" dirty="0"/>
              <a:t> (правый верхний и левый нижний углы, слева направо и т. д.) ; зрительно - двигательную координацию, навыки безотрывного письма, зрительное внимание; укреплять мелкую мускулатуру пальцев руки.</a:t>
            </a:r>
          </a:p>
          <a:p>
            <a:endParaRPr lang="ru-RU" dirty="0"/>
          </a:p>
        </p:txBody>
      </p:sp>
      <p:pic>
        <p:nvPicPr>
          <p:cNvPr id="5" name="Рисунок 4" descr="https://img.labirint.ru/images/comments_pic/1124/013labgi0l130796877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15031"/>
            <a:ext cx="3528392" cy="374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img.labirint.ru/images/comments_pic/1107/010labgi0l129766869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24933"/>
            <a:ext cx="2951554" cy="3973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0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 smtClean="0"/>
              <a:t>Штриховка</a:t>
            </a:r>
            <a:endParaRPr lang="ru-RU" dirty="0"/>
          </a:p>
        </p:txBody>
      </p:sp>
      <p:pic>
        <p:nvPicPr>
          <p:cNvPr id="4" name="Объект 3" descr="http://shkolarossii.ru/sites/default/files/1_1658663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424936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31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/>
              <a:t>Печатание цифр </a:t>
            </a:r>
            <a:r>
              <a:rPr lang="ru-RU" b="1" dirty="0" smtClean="0"/>
              <a:t>и букв по </a:t>
            </a:r>
            <a:r>
              <a:rPr lang="ru-RU" b="1" dirty="0"/>
              <a:t>клеткам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326641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Цель:</a:t>
            </a:r>
            <a:r>
              <a:rPr lang="ru-RU" sz="2000" dirty="0"/>
              <a:t> развивать ориентирование в </a:t>
            </a:r>
            <a:r>
              <a:rPr lang="ru-RU" sz="2000" dirty="0" err="1"/>
              <a:t>микропространстве</a:t>
            </a:r>
            <a:r>
              <a:rPr lang="ru-RU" sz="2000" dirty="0"/>
              <a:t>, зрительно-двигательную координацию, зрительное внимание.</a:t>
            </a:r>
          </a:p>
          <a:p>
            <a:endParaRPr lang="ru-RU" dirty="0"/>
          </a:p>
        </p:txBody>
      </p:sp>
      <p:pic>
        <p:nvPicPr>
          <p:cNvPr id="1026" name="Picture 2" descr="http://www.o-krohe.ru/images/article/orig/2017/12/kak-pravilno-pisat-cifry-1-2-i-3-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8184"/>
            <a:ext cx="2903312" cy="410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912" y="2529139"/>
            <a:ext cx="496887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9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Дуги, волнистые линии, круги, </a:t>
            </a:r>
            <a:r>
              <a:rPr lang="ru-RU" b="1" dirty="0" smtClean="0"/>
              <a:t>овалы. </a:t>
            </a:r>
            <a:r>
              <a:rPr lang="ru-RU" b="1" dirty="0" err="1" smtClean="0"/>
              <a:t>Пластилинография</a:t>
            </a:r>
            <a:r>
              <a:rPr lang="ru-RU" u="sng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b="1" dirty="0"/>
              <a:t>Цель:</a:t>
            </a:r>
            <a:r>
              <a:rPr lang="ru-RU" sz="2000" dirty="0"/>
              <a:t> развивать зрительно- двигательную координацию, умение чертить плавно закругленные линии, ориентировку в </a:t>
            </a:r>
            <a:r>
              <a:rPr lang="ru-RU" sz="2000" dirty="0" err="1"/>
              <a:t>микропространстве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pic>
        <p:nvPicPr>
          <p:cNvPr id="3075" name="Picture 3" descr="C:\фото\самообраз дс\Фото1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006" y="3022848"/>
            <a:ext cx="4527351" cy="339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фото\самообраз дс\Фото13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26" y="2372079"/>
            <a:ext cx="3854462" cy="289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5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Дуги, волнистые линии, круги, овалы</a:t>
            </a:r>
            <a:r>
              <a:rPr lang="ru-RU" u="sng" dirty="0"/>
              <a:t>. </a:t>
            </a:r>
            <a:endParaRPr lang="ru-RU" dirty="0"/>
          </a:p>
        </p:txBody>
      </p:sp>
      <p:pic>
        <p:nvPicPr>
          <p:cNvPr id="4" name="Объект 3" descr="http://i0.wp.com/www.mam-club.org/wp-content/uploads/2013/11/img51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37" y="1700808"/>
            <a:ext cx="2736304" cy="197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ds04.infourok.ru/uploads/ex/12a7/0004ba0e-51c7ee54/hello_html_549e874c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88840"/>
            <a:ext cx="2664296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xn----7sbb3aaldicno5bm3eh.xn--p1ai/78/099/23-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7" y="1340768"/>
            <a:ext cx="2664296" cy="343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0.liveinternet.ru/images/attach/c/7/98/893/98893844_y18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17032"/>
            <a:ext cx="2442683" cy="2989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0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000" b="1" dirty="0"/>
              <a:t>Рисование по клеткам предметов сложной </a:t>
            </a:r>
            <a:r>
              <a:rPr lang="ru-RU" sz="4000" b="1" dirty="0" smtClean="0"/>
              <a:t>формы. Графический диктант.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Цель:</a:t>
            </a:r>
            <a:r>
              <a:rPr lang="ru-RU" sz="2000" dirty="0"/>
              <a:t> развивать зрительный анализ и синтез восприятия предметов сложной формы, ориентирование в пространстве; закреплять навыки счета и измерения условной меткой – клеткой.</a:t>
            </a:r>
          </a:p>
          <a:p>
            <a:endParaRPr lang="ru-RU" dirty="0"/>
          </a:p>
        </p:txBody>
      </p:sp>
      <p:pic>
        <p:nvPicPr>
          <p:cNvPr id="1026" name="Picture 2" descr="C:\Users\Павлентий\Desktop\дет сад\фото\графические задания\Фото1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2947" y="2973099"/>
            <a:ext cx="422531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влентий\Desktop\дет сад\фото\графические задания\Фото1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499355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3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>Задачи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9600" dirty="0" smtClean="0"/>
              <a:t>Изучить </a:t>
            </a:r>
            <a:r>
              <a:rPr lang="ru-RU" sz="9600" dirty="0"/>
              <a:t>в педагогической литературе представленность вопроса формирования графических навыков у детей в дошкольном возрасте</a:t>
            </a:r>
            <a:r>
              <a:rPr lang="ru-RU" sz="9600" dirty="0" smtClean="0"/>
              <a:t>;</a:t>
            </a:r>
          </a:p>
          <a:p>
            <a:r>
              <a:rPr lang="ru-RU" sz="9600" dirty="0"/>
              <a:t>Создавать условия для накопления ребенком двигательного и практического опыта и, прежде всего ручной умелости, без которой невозможно быстро и успешно освоить навык письма.</a:t>
            </a:r>
          </a:p>
          <a:p>
            <a:r>
              <a:rPr lang="ru-RU" sz="9600" dirty="0" smtClean="0"/>
              <a:t>Развивать </a:t>
            </a:r>
            <a:r>
              <a:rPr lang="ru-RU" sz="9600" dirty="0"/>
              <a:t>умение производить точные движение кистью и пальцами рук, стимулировать тактильные ощущения детей.</a:t>
            </a:r>
          </a:p>
          <a:p>
            <a:r>
              <a:rPr lang="ru-RU" sz="9600" dirty="0" smtClean="0"/>
              <a:t>Формировать </a:t>
            </a:r>
            <a:r>
              <a:rPr lang="ru-RU" sz="9600" dirty="0"/>
              <a:t>поэтапно графические навыки у детей.</a:t>
            </a:r>
          </a:p>
          <a:p>
            <a:r>
              <a:rPr lang="ru-RU" sz="9600" dirty="0" smtClean="0"/>
              <a:t>Формировать </a:t>
            </a:r>
            <a:r>
              <a:rPr lang="ru-RU" sz="9600" dirty="0"/>
              <a:t>творческую активность, пространственное мышление, фантазию</a:t>
            </a:r>
            <a:r>
              <a:rPr lang="ru-RU" sz="9600" dirty="0" smtClean="0"/>
              <a:t>.</a:t>
            </a:r>
            <a:endParaRPr lang="ru-RU" sz="9600" dirty="0"/>
          </a:p>
          <a:p>
            <a:pPr lvl="0"/>
            <a:r>
              <a:rPr lang="ru-RU" sz="9600" dirty="0" smtClean="0"/>
              <a:t>Проанализировать </a:t>
            </a:r>
            <a:r>
              <a:rPr lang="ru-RU" sz="9600" dirty="0"/>
              <a:t>полученные результаты и сделать выводы относительно особенностей формирования графического навыка у детей </a:t>
            </a:r>
            <a:r>
              <a:rPr lang="ru-RU" sz="9600" dirty="0" smtClean="0"/>
              <a:t>дошкольного возраста.</a:t>
            </a:r>
            <a:endParaRPr lang="ru-RU" sz="9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018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Рисование по клеткам предметов сложной формы</a:t>
            </a:r>
            <a:endParaRPr lang="ru-RU" dirty="0"/>
          </a:p>
        </p:txBody>
      </p:sp>
      <p:pic>
        <p:nvPicPr>
          <p:cNvPr id="3074" name="Picture 2" descr="C:\Users\Павлентий\Desktop\дет сад\фото\графические задания\Фото16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6519" y="2120855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авлентий\Desktop\дет сад\фото\графические задания\Фото18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1439" y="2171074"/>
            <a:ext cx="518561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084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Рисование по клеткам предметов сложной формы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6765" y="2523791"/>
            <a:ext cx="4896703" cy="327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сканирование0018 (700x600, 270Kb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02727"/>
            <a:ext cx="5460776" cy="5107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424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 smtClean="0">
                <a:latin typeface="Arial"/>
                <a:ea typeface="Times New Roman"/>
                <a:cs typeface="Times New Roman"/>
              </a:rPr>
              <a:t>Проводя регулярно упражнения можно </a:t>
            </a:r>
            <a:r>
              <a:rPr lang="ru-RU" dirty="0">
                <a:latin typeface="Arial"/>
                <a:ea typeface="Times New Roman"/>
                <a:cs typeface="Times New Roman"/>
              </a:rPr>
              <a:t>сделать следующий вывод: у детей развивается внимание, зрительная память, зрительно-пространственные отношения, формируются функции распределения внимания (способность концентрироваться на нескольких воспринимаемых объектах). Выполняя графические упражнения, ребенок учится точно следовать инструкции и работать самостоятельно, связно и последовательно высказывать свои суждения, что особенно важно при его подготовке к обучению в школе.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915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Главная задача </a:t>
            </a:r>
            <a:r>
              <a:rPr lang="ru-RU" dirty="0"/>
              <a:t>педагога не обучать письму, а </a:t>
            </a:r>
            <a:r>
              <a:rPr lang="ru-RU" b="1" dirty="0"/>
              <a:t>подготовить руку к письму</a:t>
            </a:r>
            <a:r>
              <a:rPr lang="ru-RU" dirty="0"/>
              <a:t>, а для этого необходимо создавать условия для накопления ребенком двигательного и практического опыта, ручной умелости. </a:t>
            </a:r>
            <a:endParaRPr lang="ru-RU" dirty="0" smtClean="0"/>
          </a:p>
          <a:p>
            <a:pPr lvl="0"/>
            <a:r>
              <a:rPr lang="ru-RU" dirty="0"/>
              <a:t>Уделяя в дошкольном возрасте должное внимание упражнениям, играм, различным заданиям на развитие мелкой моторике и координации движения руки мы решаем сразу две задачи: </a:t>
            </a:r>
            <a:endParaRPr lang="ru-RU" dirty="0" smtClean="0"/>
          </a:p>
          <a:p>
            <a:pPr lvl="0"/>
            <a:r>
              <a:rPr lang="ru-RU" dirty="0" smtClean="0"/>
              <a:t>во-первых</a:t>
            </a:r>
            <a:r>
              <a:rPr lang="ru-RU" dirty="0"/>
              <a:t>, косвенным образом влияем на общее интеллектуальное развитее ребенка, </a:t>
            </a:r>
            <a:endParaRPr lang="ru-RU" dirty="0" smtClean="0"/>
          </a:p>
          <a:p>
            <a:pPr lvl="0"/>
            <a:r>
              <a:rPr lang="ru-RU" dirty="0" smtClean="0"/>
              <a:t>во-вторых</a:t>
            </a:r>
            <a:r>
              <a:rPr lang="ru-RU" dirty="0"/>
              <a:t>, готовим к овладению навыком письма, что в будущем поможет избежать многих проблем школьного обучения. Поэтому работа над развитием мелкой моторики и графических навыков должна начаться задолго, до поступления в школу.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3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268760"/>
            <a:ext cx="692311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hlinkClick r:id="rId3" action="ppaction://hlinkpres?slideindex=1&amp;slidetitle="/>
              </a:rPr>
              <a:t>В.  Т. Голубь «Графические диктанты».docx</a:t>
            </a:r>
          </a:p>
          <a:p>
            <a:pPr marL="0" indent="0">
              <a:buNone/>
            </a:pPr>
            <a:r>
              <a:rPr lang="ru-RU" sz="2400" dirty="0">
                <a:hlinkClick r:id="rId3" action="ppaction://hlinkpres?slideindex=1&amp;slidetitle="/>
              </a:rPr>
              <a:t>Г</a:t>
            </a:r>
            <a:r>
              <a:rPr lang="ru-RU" sz="2400" dirty="0" smtClean="0">
                <a:hlinkClick r:id="rId3" action="ppaction://hlinkpres?slideindex=1&amp;slidetitle="/>
              </a:rPr>
              <a:t>рафические  диктанты 1.</a:t>
            </a:r>
            <a:r>
              <a:rPr lang="en-US" sz="2400" dirty="0" err="1" smtClean="0">
                <a:hlinkClick r:id="rId3" action="ppaction://hlinkpres?slideindex=1&amp;slidetitle="/>
              </a:rPr>
              <a:t>docx</a:t>
            </a:r>
            <a:endParaRPr lang="ru-RU" sz="2400" dirty="0" smtClean="0">
              <a:hlinkClick r:id="rId3" action="ppaction://hlinkpres?slideindex=1&amp;slidetitle="/>
            </a:endParaRPr>
          </a:p>
          <a:p>
            <a:pPr marL="0" indent="0">
              <a:buNone/>
            </a:pPr>
            <a:r>
              <a:rPr lang="ru-RU" sz="2400" dirty="0">
                <a:hlinkClick r:id="rId3" action="ppaction://hlinkpres?slideindex=1&amp;slidetitle="/>
              </a:rPr>
              <a:t>Д</a:t>
            </a:r>
            <a:r>
              <a:rPr lang="ru-RU" sz="2400" dirty="0" smtClean="0">
                <a:hlinkClick r:id="rId3" action="ppaction://hlinkpres?slideindex=1&amp;slidetitle="/>
              </a:rPr>
              <a:t>ля родителей мастер - класс «Развитие </a:t>
            </a:r>
            <a:r>
              <a:rPr lang="ru-RU" sz="2400" dirty="0" err="1" smtClean="0">
                <a:hlinkClick r:id="rId3" action="ppaction://hlinkpres?slideindex=1&amp;slidetitle="/>
              </a:rPr>
              <a:t>графомоторных</a:t>
            </a:r>
            <a:r>
              <a:rPr lang="ru-RU" sz="2400" dirty="0" smtClean="0">
                <a:hlinkClick r:id="rId3" action="ppaction://hlinkpres?slideindex=1&amp;slidetitle="/>
              </a:rPr>
              <a:t> навыков.docx</a:t>
            </a:r>
          </a:p>
          <a:p>
            <a:pPr marL="0" indent="0">
              <a:buNone/>
            </a:pPr>
            <a:r>
              <a:rPr lang="ru-RU" sz="2400" dirty="0" smtClean="0">
                <a:hlinkClick r:id="rId3" action="ppaction://hlinkpres?slideindex=1&amp;slidetitle="/>
              </a:rPr>
              <a:t>Л.  М. Граб «Развиваем графические навыки».docx</a:t>
            </a:r>
          </a:p>
          <a:p>
            <a:pPr marL="0" indent="0">
              <a:buNone/>
            </a:pPr>
            <a:r>
              <a:rPr lang="ru-RU" sz="2400" dirty="0" smtClean="0">
                <a:hlinkClick r:id="rId3" action="ppaction://hlinkpres?slideindex=1&amp;slidetitle="/>
              </a:rPr>
              <a:t>Т. В. Пятница «Пальчиковые игры и упражнения. Массаж карандашами».</a:t>
            </a:r>
            <a:r>
              <a:rPr lang="en-US" sz="2400" dirty="0" err="1" smtClean="0">
                <a:hlinkClick r:id="rId3" action="ppaction://hlinkpres?slideindex=1&amp;slidetitle="/>
              </a:rPr>
              <a:t>docx</a:t>
            </a:r>
            <a:endParaRPr lang="ru-RU" sz="2400" dirty="0" smtClean="0">
              <a:hlinkClick r:id="rId4" action="ppaction://hlinkfile"/>
            </a:endParaRPr>
          </a:p>
          <a:p>
            <a:pPr marL="0" indent="0">
              <a:buNone/>
            </a:pPr>
            <a:r>
              <a:rPr lang="ru-RU" sz="2400" dirty="0" smtClean="0">
                <a:hlinkClick r:id="rId5" action="ppaction://hlinkfile"/>
              </a:rPr>
              <a:t>Подготовительная  группа\задания.</a:t>
            </a:r>
            <a:r>
              <a:rPr lang="en-US" sz="2400" dirty="0" err="1" smtClean="0">
                <a:hlinkClick r:id="rId5" action="ppaction://hlinkfile"/>
              </a:rPr>
              <a:t>docx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>
                <a:hlinkClick r:id="rId4" action="ppaction://hlinkfile"/>
              </a:rPr>
              <a:t>М</a:t>
            </a:r>
            <a:r>
              <a:rPr lang="ru-RU" sz="2400" dirty="0" smtClean="0">
                <a:hlinkClick r:id="rId4" action="ppaction://hlinkfile"/>
              </a:rPr>
              <a:t>ладшая группа\задания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hlinkClick r:id="rId3" action="ppaction://hlinkpres?slideindex=1&amp;slidetitle="/>
              </a:rPr>
              <a:t>Мастер -  класс\презентация </a:t>
            </a:r>
            <a:r>
              <a:rPr lang="ru-RU" sz="2400" dirty="0" smtClean="0">
                <a:hlinkClick r:id="rId4" action="ppaction://hlinkfile"/>
              </a:rPr>
              <a:t>«Формирование графических навыков у дошкольников»</a:t>
            </a:r>
          </a:p>
          <a:p>
            <a:pPr marL="0" indent="0">
              <a:buNone/>
            </a:pPr>
            <a:endParaRPr lang="ru-RU" sz="2400" dirty="0">
              <a:hlinkClick r:id="rId4" action="ppaction://hlinkfile"/>
            </a:endParaRPr>
          </a:p>
        </p:txBody>
      </p:sp>
    </p:spTree>
    <p:extLst>
      <p:ext uri="{BB962C8B-B14F-4D97-AF65-F5344CB8AC3E}">
        <p14:creationId xmlns:p14="http://schemas.microsoft.com/office/powerpoint/2010/main" val="2957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png.pngtree.com/element_origin_min_pic/16/07/03/12577896ac9013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6480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</a:rPr>
              <a:t/>
            </a:r>
            <a:br>
              <a:rPr lang="ru-RU" sz="8000" b="1" dirty="0" smtClean="0">
                <a:solidFill>
                  <a:srgbClr val="C00000"/>
                </a:solidFill>
              </a:rPr>
            </a:br>
            <a:r>
              <a:rPr lang="ru-RU" sz="8000" b="1" dirty="0">
                <a:solidFill>
                  <a:srgbClr val="C00000"/>
                </a:solidFill>
              </a:rPr>
              <a:t/>
            </a:r>
            <a:br>
              <a:rPr lang="ru-RU" sz="8000" b="1" dirty="0">
                <a:solidFill>
                  <a:srgbClr val="C00000"/>
                </a:solidFill>
              </a:rPr>
            </a:br>
            <a:r>
              <a:rPr lang="ru-RU" sz="8000" b="1" dirty="0" smtClean="0">
                <a:solidFill>
                  <a:srgbClr val="C00000"/>
                </a:solidFill>
              </a:rPr>
              <a:t/>
            </a:r>
            <a:br>
              <a:rPr lang="ru-RU" sz="8000" b="1" dirty="0" smtClean="0">
                <a:solidFill>
                  <a:srgbClr val="C00000"/>
                </a:solidFill>
              </a:rPr>
            </a:br>
            <a:r>
              <a:rPr lang="ru-RU" sz="8000" b="1" dirty="0">
                <a:solidFill>
                  <a:srgbClr val="C00000"/>
                </a:solidFill>
              </a:rPr>
              <a:t/>
            </a:r>
            <a:br>
              <a:rPr lang="ru-RU" sz="8000" b="1" dirty="0">
                <a:solidFill>
                  <a:srgbClr val="C00000"/>
                </a:solidFill>
              </a:rPr>
            </a:br>
            <a:r>
              <a:rPr lang="ru-RU" sz="8000" b="1" dirty="0" smtClean="0">
                <a:solidFill>
                  <a:srgbClr val="C00000"/>
                </a:solidFill>
              </a:rPr>
              <a:t>Спасибо за внимание</a:t>
            </a:r>
            <a:endParaRPr lang="ru-RU" sz="8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7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Актуальность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400" dirty="0"/>
              <a:t>Современная школа предъявляет большие требования к </a:t>
            </a:r>
            <a:r>
              <a:rPr lang="ru-RU" sz="3400" dirty="0" smtClean="0"/>
              <a:t>детям, поступающим </a:t>
            </a:r>
            <a:r>
              <a:rPr lang="ru-RU" sz="3400" dirty="0"/>
              <a:t>в первый класс.</a:t>
            </a:r>
          </a:p>
          <a:p>
            <a:pPr marL="0" indent="0">
              <a:buNone/>
            </a:pPr>
            <a:r>
              <a:rPr lang="ru-RU" sz="3400" dirty="0"/>
              <a:t>На первом этапе обучения в школе дети часто испытывают </a:t>
            </a:r>
            <a:r>
              <a:rPr lang="ru-RU" sz="3400" b="1" dirty="0"/>
              <a:t>затруднения</a:t>
            </a:r>
            <a:r>
              <a:rPr lang="ru-RU" sz="3400" dirty="0"/>
              <a:t> с письмом: </a:t>
            </a:r>
            <a:endParaRPr lang="ru-RU" sz="3400" dirty="0" smtClean="0"/>
          </a:p>
          <a:p>
            <a:pPr marL="0" indent="0">
              <a:buNone/>
            </a:pPr>
            <a:r>
              <a:rPr lang="ru-RU" sz="3400" dirty="0" smtClean="0"/>
              <a:t>- быстро </a:t>
            </a:r>
            <a:r>
              <a:rPr lang="ru-RU" sz="3400" dirty="0"/>
              <a:t>устает рука, </a:t>
            </a:r>
            <a:endParaRPr lang="ru-RU" sz="3400" dirty="0" smtClean="0"/>
          </a:p>
          <a:p>
            <a:pPr marL="0" indent="0">
              <a:buNone/>
            </a:pPr>
            <a:r>
              <a:rPr lang="ru-RU" sz="3400" dirty="0" smtClean="0"/>
              <a:t>- теряется </a:t>
            </a:r>
            <a:r>
              <a:rPr lang="ru-RU" sz="3400" dirty="0"/>
              <a:t>рабочая строка, </a:t>
            </a:r>
            <a:endParaRPr lang="ru-RU" sz="3400" dirty="0" smtClean="0"/>
          </a:p>
          <a:p>
            <a:pPr marL="0" indent="0">
              <a:buNone/>
            </a:pPr>
            <a:r>
              <a:rPr lang="ru-RU" sz="3400" dirty="0" smtClean="0"/>
              <a:t>- не </a:t>
            </a:r>
            <a:r>
              <a:rPr lang="ru-RU" sz="3400" dirty="0"/>
              <a:t>получается правильное написание букв; </a:t>
            </a:r>
            <a:endParaRPr lang="ru-RU" sz="3400" dirty="0" smtClean="0"/>
          </a:p>
          <a:p>
            <a:pPr marL="0" indent="0">
              <a:buNone/>
            </a:pPr>
            <a:r>
              <a:rPr lang="ru-RU" sz="3400" dirty="0" smtClean="0"/>
              <a:t>- нередко </a:t>
            </a:r>
            <a:r>
              <a:rPr lang="ru-RU" sz="3400" dirty="0"/>
              <a:t>встречается «зеркальное письмо»; </a:t>
            </a:r>
            <a:endParaRPr lang="ru-RU" sz="3400" dirty="0" smtClean="0"/>
          </a:p>
          <a:p>
            <a:pPr marL="0" indent="0">
              <a:buNone/>
            </a:pPr>
            <a:r>
              <a:rPr lang="ru-RU" sz="3400" dirty="0" smtClean="0"/>
              <a:t>- ребенок </a:t>
            </a:r>
            <a:r>
              <a:rPr lang="ru-RU" sz="3400" dirty="0"/>
              <a:t>не различает понятия «лево», «право», «лист», «страница», «строка», </a:t>
            </a:r>
            <a:endParaRPr lang="ru-RU" sz="3400" dirty="0" smtClean="0"/>
          </a:p>
          <a:p>
            <a:pPr marL="0" indent="0">
              <a:buNone/>
            </a:pPr>
            <a:r>
              <a:rPr lang="ru-RU" sz="3400" dirty="0" smtClean="0"/>
              <a:t>- не </a:t>
            </a:r>
            <a:r>
              <a:rPr lang="ru-RU" sz="3400" dirty="0"/>
              <a:t>укладывается в общий темп работы.</a:t>
            </a:r>
          </a:p>
          <a:p>
            <a:pPr marL="0" indent="0">
              <a:buNone/>
            </a:pPr>
            <a:r>
              <a:rPr lang="ru-RU" sz="3400" dirty="0"/>
              <a:t>Все это отрицательно сказывается на усвоении детьми программы первого класса и вызывает необходимость организации в ДОУ специальной системы работы, </a:t>
            </a:r>
            <a:r>
              <a:rPr lang="ru-RU" sz="3400" b="1" dirty="0"/>
              <a:t>целью которой является подготовка руки ребенка к систематическому письму, формирование элементарных специфических графических навыков письма.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3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8352928" cy="5112568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Дети не умеют правильно держать инструмент, которым рисуют (карандаш, кисть), не владеют рациональными способами движения руки при рисовании, отчего эти движения часто бывают неуверенными, неточными, скованными, что в свою очередь вызывает чрезмерное мышечное напряжение руки, приводит к быстрому ее утомлению. Плохое владение инструментом, своей рукой, незнание материалов, способов рисования ими, их выразительных возможностей вызывает затруднения при решении изобразительных </a:t>
            </a:r>
            <a:r>
              <a:rPr lang="ru-RU" dirty="0" smtClean="0"/>
              <a:t>задач. Поэтому </a:t>
            </a:r>
            <a:r>
              <a:rPr lang="ru-RU" dirty="0"/>
              <a:t>овладение графической стороной </a:t>
            </a:r>
            <a:r>
              <a:rPr lang="ru-RU" dirty="0" smtClean="0"/>
              <a:t>является </a:t>
            </a:r>
            <a:r>
              <a:rPr lang="ru-RU" dirty="0"/>
              <a:t>важным условием, обеспечивающим творческое решение изобразительной задачи, развития способности к рисованию.</a:t>
            </a:r>
          </a:p>
          <a:p>
            <a:r>
              <a:rPr lang="ru-RU" dirty="0"/>
              <a:t>Формирование графических навыков является одним из важнейших аспектов дошкольного образования. В дошкольном возрасте происходит накопление опыта движений, развитие двигательного, наблюдаются первые движения с </a:t>
            </a:r>
            <a:r>
              <a:rPr lang="ru-RU" dirty="0" smtClean="0"/>
              <a:t>карандашом. </a:t>
            </a:r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дошкольном возрасте у ребенка должны быть сформированы навыки, которые необходимы для успешного обучения на занятиях в детском саду и в дальнейшем в школе.</a:t>
            </a:r>
          </a:p>
        </p:txBody>
      </p:sp>
    </p:spTree>
    <p:extLst>
      <p:ext uri="{BB962C8B-B14F-4D97-AF65-F5344CB8AC3E}">
        <p14:creationId xmlns:p14="http://schemas.microsoft.com/office/powerpoint/2010/main" val="25841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Паспорт проекта: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Длительность проекта </a:t>
            </a:r>
            <a:r>
              <a:rPr lang="ru-RU" dirty="0" smtClean="0"/>
              <a:t>-  долгосрочный</a:t>
            </a:r>
          </a:p>
          <a:p>
            <a:endParaRPr lang="ru-RU" dirty="0" smtClean="0"/>
          </a:p>
          <a:p>
            <a:pPr marL="539750" marR="449580" indent="-539750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Характер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проекта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– развивающий, обучающий.</a:t>
            </a:r>
            <a:endParaRPr lang="ru-RU" sz="2400" dirty="0">
              <a:latin typeface="Times New Roman"/>
              <a:ea typeface="Times New Roman"/>
            </a:endParaRPr>
          </a:p>
          <a:p>
            <a:pPr marL="539750" marR="449580" indent="-539750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Возраст обучающихся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– 4 - 6 лет.</a:t>
            </a:r>
            <a:endParaRPr lang="ru-RU" sz="2400" dirty="0"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srgbClr val="000000"/>
                </a:solidFill>
                <a:ea typeface="Calibri"/>
                <a:cs typeface="Times New Roman"/>
              </a:rPr>
              <a:t>Условия 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реализации </a:t>
            </a:r>
            <a:r>
              <a:rPr lang="ru-RU" dirty="0" smtClean="0">
                <a:solidFill>
                  <a:srgbClr val="000000"/>
                </a:solidFill>
                <a:ea typeface="Calibri"/>
                <a:cs typeface="Times New Roman"/>
              </a:rPr>
              <a:t>проекта 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- в ходе совместной, образовательной и самостоятельной деятельности детей в индивидуальной, </a:t>
            </a:r>
            <a:r>
              <a:rPr lang="ru-RU" dirty="0" smtClean="0">
                <a:solidFill>
                  <a:srgbClr val="000000"/>
                </a:solidFill>
                <a:ea typeface="Calibri"/>
                <a:cs typeface="Times New Roman"/>
              </a:rPr>
              <a:t>подгрупповой форме.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587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Ожидаемый 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925144"/>
          </a:xfrm>
        </p:spPr>
        <p:txBody>
          <a:bodyPr>
            <a:normAutofit fontScale="85000" lnSpcReduction="20000"/>
          </a:bodyPr>
          <a:lstStyle/>
          <a:p>
            <a:pPr marL="539750" marR="449580" indent="-539750"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детей совершенствуется ручная умелость. Они умеют производить точные движение кистью и пальцами рук. Умеют ориентироваться на листе бумаги. Точно и правильно проводить вертикальные линии сверху вниз, горизонтальные - слева направо, овалы. Соблюдают гигиенические правила письма (положение корпуса, руки, тетради, карандаша). С помощью продуктивной деятельности у детей формируются творческие способности, рука и глаз ребенка подготавливаются к процессу письма, учатся видеть форму и воспроизводить ее.</a:t>
            </a:r>
            <a:endParaRPr lang="ru-RU" sz="2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89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Графический навык </a:t>
            </a:r>
            <a:r>
              <a:rPr lang="ru-RU" b="1" i="1" dirty="0" smtClean="0"/>
              <a:t>предполагает: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47133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lvl="0"/>
            <a:r>
              <a:rPr lang="ru-RU" sz="4400" dirty="0"/>
              <a:t>умение красиво и легко (а значит </a:t>
            </a:r>
            <a:r>
              <a:rPr lang="ru-RU" sz="4400" dirty="0" err="1"/>
              <a:t>ненапряженно</a:t>
            </a:r>
            <a:r>
              <a:rPr lang="ru-RU" sz="4400" dirty="0"/>
              <a:t>) рисовать колебательными, вращательными, плавными, отрывными и ритмизированными движениями графические элементы различного содержания (предметные изображения, линии любой конфигурации - широкие, узкие, нитевидные, ломаные, спиралевидные</a:t>
            </a:r>
            <a:r>
              <a:rPr lang="ru-RU" sz="4400" dirty="0" smtClean="0"/>
              <a:t>);</a:t>
            </a:r>
          </a:p>
          <a:p>
            <a:pPr marL="0" lvl="0" indent="0">
              <a:buNone/>
            </a:pPr>
            <a:endParaRPr lang="ru-RU" sz="4400" dirty="0"/>
          </a:p>
          <a:p>
            <a:pPr lvl="0"/>
            <a:r>
              <a:rPr lang="ru-RU" sz="4400" dirty="0"/>
              <a:t>легко и непринужденно удерживать пишущий инструмент (карандаш, ручку) , соблюдая необходимый угол наклона</a:t>
            </a:r>
            <a:r>
              <a:rPr lang="ru-RU" sz="4400" dirty="0" smtClean="0"/>
              <a:t>;</a:t>
            </a:r>
          </a:p>
          <a:p>
            <a:pPr marL="0" lvl="0" indent="0">
              <a:buNone/>
            </a:pPr>
            <a:endParaRPr lang="ru-RU" sz="4400" dirty="0" smtClean="0"/>
          </a:p>
          <a:p>
            <a:pPr lvl="0"/>
            <a:r>
              <a:rPr lang="ru-RU" sz="4400" dirty="0" smtClean="0"/>
              <a:t>устойчивое </a:t>
            </a:r>
            <a:r>
              <a:rPr lang="ru-RU" sz="4400" dirty="0"/>
              <a:t>сохранение правильной позы у рисующего или пишущего ребенка</a:t>
            </a:r>
            <a:r>
              <a:rPr lang="ru-RU" sz="4400" dirty="0" smtClean="0"/>
              <a:t>;</a:t>
            </a:r>
          </a:p>
          <a:p>
            <a:pPr marL="0" lvl="0" indent="0">
              <a:buNone/>
            </a:pPr>
            <a:endParaRPr lang="ru-RU" sz="4400" dirty="0"/>
          </a:p>
          <a:p>
            <a:pPr lvl="0"/>
            <a:r>
              <a:rPr lang="ru-RU" sz="4400" dirty="0"/>
              <a:t>выполнение графических движений с интересом, увлеченно, без повышенной напряженности.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10186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3e3/0010e04a-24e5d70d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52128"/>
          </a:xfrm>
        </p:spPr>
        <p:txBody>
          <a:bodyPr>
            <a:noAutofit/>
          </a:bodyPr>
          <a:lstStyle/>
          <a:p>
            <a:pPr marL="342900" lvl="0" indent="-342900" algn="l">
              <a:lnSpc>
                <a:spcPct val="115000"/>
              </a:lnSpc>
              <a:spcBef>
                <a:spcPct val="20000"/>
              </a:spcBef>
              <a:spcAft>
                <a:spcPts val="75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Система </a:t>
            </a:r>
            <a:r>
              <a:rPr lang="ru-RU" sz="2400" b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работы включает </a:t>
            </a:r>
            <a:r>
              <a:rPr lang="ru-RU" sz="2400" b="1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восемь разделов</a:t>
            </a:r>
            <a:r>
              <a:rPr lang="ru-RU" sz="2400" b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, которые реализуются в следующем порядке.</a:t>
            </a: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 smtClean="0">
                <a:latin typeface="Arial"/>
                <a:ea typeface="Times New Roman"/>
                <a:cs typeface="Times New Roman"/>
              </a:rPr>
              <a:t>1</a:t>
            </a:r>
            <a:r>
              <a:rPr lang="ru-RU" dirty="0">
                <a:latin typeface="Arial"/>
                <a:ea typeface="Times New Roman"/>
                <a:cs typeface="Times New Roman"/>
              </a:rPr>
              <a:t>. Знакомство с тетрадью и рабочей строкой.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latin typeface="Arial"/>
                <a:ea typeface="Times New Roman"/>
                <a:cs typeface="Times New Roman"/>
              </a:rPr>
              <a:t>2. Вертикальные и горизонтальные прямые линии и комбинации из них.	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latin typeface="Arial"/>
                <a:ea typeface="Times New Roman"/>
                <a:cs typeface="Times New Roman"/>
              </a:rPr>
              <a:t>4. Наклонные прямые линии и комбинации из них.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latin typeface="Arial"/>
                <a:ea typeface="Times New Roman"/>
                <a:cs typeface="Times New Roman"/>
              </a:rPr>
              <a:t>5. Печатание цифр по клеткам.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latin typeface="Arial"/>
                <a:ea typeface="Times New Roman"/>
                <a:cs typeface="Times New Roman"/>
              </a:rPr>
              <a:t>6. Дуги, волнистые линии, круги, овалы.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latin typeface="Arial"/>
                <a:ea typeface="Times New Roman"/>
                <a:cs typeface="Times New Roman"/>
              </a:rPr>
              <a:t>7. Печатание букв по клеткам.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latin typeface="Arial"/>
                <a:ea typeface="Times New Roman"/>
                <a:cs typeface="Times New Roman"/>
              </a:rPr>
              <a:t>8. Рисование по клеткам предметов сложной формы. (Графический диктант)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93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1189</Words>
  <Application>Microsoft Office PowerPoint</Application>
  <PresentationFormat>Экран (4:3)</PresentationFormat>
  <Paragraphs>112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Педагогический проект «Формирование графических навыков  у детей дошкольного возраста»</vt:lpstr>
      <vt:lpstr>Цель:</vt:lpstr>
      <vt:lpstr> Задачи: </vt:lpstr>
      <vt:lpstr>Актуальность</vt:lpstr>
      <vt:lpstr>Актуальность</vt:lpstr>
      <vt:lpstr>Паспорт проекта:</vt:lpstr>
      <vt:lpstr> Ожидаемый результат</vt:lpstr>
      <vt:lpstr>Графический навык предполагает:</vt:lpstr>
      <vt:lpstr> Система работы включает восемь разделов, которые реализуются в следующем порядке. </vt:lpstr>
      <vt:lpstr> Примерный план занятия (или части занятия) по развитию элементарных графических навыков письма </vt:lpstr>
      <vt:lpstr>Презентация PowerPoint</vt:lpstr>
      <vt:lpstr>Подготовка руки к занятиям</vt:lpstr>
      <vt:lpstr>3-4 года</vt:lpstr>
      <vt:lpstr>Подготовка руки к занятиям</vt:lpstr>
      <vt:lpstr>Занятия с конструкторами</vt:lpstr>
      <vt:lpstr>Графические упражнения  (младшая группа)</vt:lpstr>
      <vt:lpstr>Графические упражнения (возраст 3 -4 года)</vt:lpstr>
      <vt:lpstr>Графические упражнения  (возраст 3 - 4 года)</vt:lpstr>
      <vt:lpstr>Подготовка руки к упражнениям</vt:lpstr>
      <vt:lpstr>Упражнения  (подготовительная группа)</vt:lpstr>
      <vt:lpstr>«Создаем картину»</vt:lpstr>
      <vt:lpstr>«Строка – это река с заповедными берегами. На берег выходить нельзя. Писать можно только на рабочей строке»</vt:lpstr>
      <vt:lpstr>  Вертикальные и горизонтальные прямые линии и комбинация из них. </vt:lpstr>
      <vt:lpstr>Наклонные прямые линии  и комбинации из них.</vt:lpstr>
      <vt:lpstr>Штриховка</vt:lpstr>
      <vt:lpstr> Печатание цифр и букв по клеткам.</vt:lpstr>
      <vt:lpstr>Дуги, волнистые линии, круги, овалы. Пластилинография </vt:lpstr>
      <vt:lpstr>Дуги, волнистые линии, круги, овалы. </vt:lpstr>
      <vt:lpstr> Рисование по клеткам предметов сложной формы. Графический диктант.</vt:lpstr>
      <vt:lpstr>Рисование по клеткам предметов сложной формы</vt:lpstr>
      <vt:lpstr>Рисование по клеткам предметов сложной формы</vt:lpstr>
      <vt:lpstr>Вывод</vt:lpstr>
      <vt:lpstr>Вывод</vt:lpstr>
      <vt:lpstr>Приложения</vt:lpstr>
      <vt:lpstr>   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графических навыков у детей дошкольного возраста»</dc:title>
  <dc:creator>Павлентий</dc:creator>
  <cp:lastModifiedBy>Павлентий</cp:lastModifiedBy>
  <cp:revision>52</cp:revision>
  <dcterms:created xsi:type="dcterms:W3CDTF">2018-01-21T11:40:12Z</dcterms:created>
  <dcterms:modified xsi:type="dcterms:W3CDTF">2019-12-08T14:42:20Z</dcterms:modified>
</cp:coreProperties>
</file>