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60" r:id="rId4"/>
    <p:sldId id="258" r:id="rId5"/>
    <p:sldId id="275" r:id="rId6"/>
    <p:sldId id="274" r:id="rId7"/>
    <p:sldId id="276" r:id="rId8"/>
    <p:sldId id="263" r:id="rId9"/>
    <p:sldId id="27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003399"/>
    <a:srgbClr val="001C74"/>
    <a:srgbClr val="990000"/>
    <a:srgbClr val="FF0000"/>
    <a:srgbClr val="000000"/>
    <a:srgbClr val="045C0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3" autoAdjust="0"/>
    <p:restoredTop sz="94514" autoAdjust="0"/>
  </p:normalViewPr>
  <p:slideViewPr>
    <p:cSldViewPr>
      <p:cViewPr varScale="1">
        <p:scale>
          <a:sx n="81" d="100"/>
          <a:sy n="81" d="100"/>
        </p:scale>
        <p:origin x="-16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54382-EDE7-483A-89EB-C6315B1E21FA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1552D-43E2-4697-A056-9FCDCF7066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3723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1552D-43E2-4697-A056-9FCDCF70665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2520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B45DF-6AB6-4370-80AF-D8773B6F28F6}" type="datetimeFigureOut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BD2AA-D8DC-41E1-9D3B-549B0A677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8C2E5-DCE0-468E-AD34-5DF3BCA035D2}" type="datetimeFigureOut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18815-F74F-4FAD-B2A8-AD84C3D7AF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4094C-D64A-4092-AF9C-61042151B9F9}" type="datetimeFigureOut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423AE-21D5-4312-B4C2-037FAE3AE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3A68D-6333-4C5E-86A5-0D27C2E74626}" type="datetimeFigureOut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C5C1B-BB08-4EFF-ABDC-4ECF65E68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0A2E6-30AE-4C97-ABBE-FE9D7794D69E}" type="datetimeFigureOut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53B00-DC5E-444F-8532-7AE0A8B1B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C0D48-211C-4FA1-8DBC-5EEDA756D6DE}" type="datetimeFigureOut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497CC-BA0C-4CF5-8D37-5B05D60CC8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496AA-CB4A-483D-93AD-AD12C069B8D3}" type="datetimeFigureOut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11634-3AA6-4B81-A347-CC2A4EA61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253F7-D68D-4CC9-BCAF-77845849E8C6}" type="datetimeFigureOut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55A1E-D991-451B-8CDC-925B840BFD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DE335-7297-4348-AF91-48138C186511}" type="datetimeFigureOut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75266-839E-407E-8417-5437ADBE8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1749-9DEE-4263-A89D-E3872561BCA5}" type="datetimeFigureOut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85578-3303-4F07-9AE7-5061C529F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877E5-4140-44C7-8426-AA6C797212BF}" type="datetimeFigureOut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8F14-ED8F-4959-86D5-1D3CBF64A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116F60-555F-4D5B-8A6E-CB4721367D02}" type="datetimeFigureOut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518829-53DF-4DFF-A4A8-6B9004AC0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advClick="0" advTm="7000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am.ru/detskijsad/-b-h4-yese-vospitatel-yeto-prizvanie-h4-b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forism.su/avtor/531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4" name="Picture 5" descr="40e23325333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7" name="TextBox 6"/>
          <p:cNvSpPr txBox="1"/>
          <p:nvPr/>
        </p:nvSpPr>
        <p:spPr>
          <a:xfrm>
            <a:off x="1928792" y="265093"/>
            <a:ext cx="6400427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портфолио</a:t>
            </a:r>
          </a:p>
        </p:txBody>
      </p:sp>
      <p:pic>
        <p:nvPicPr>
          <p:cNvPr id="13316" name="Picture 3" descr="C:\Documents and Settings\Кирилл\Рабочий стол\МАМА\анимация\07acdff8d19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451" y="3849688"/>
            <a:ext cx="3929063" cy="30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Прямоугольник 4"/>
          <p:cNvSpPr>
            <a:spLocks noChangeArrowheads="1"/>
          </p:cNvSpPr>
          <p:nvPr/>
        </p:nvSpPr>
        <p:spPr bwMode="auto">
          <a:xfrm>
            <a:off x="611561" y="1700215"/>
            <a:ext cx="792088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Monotype Corsiva" pitchFamily="66" charset="0"/>
              </a:rPr>
              <a:t>Воспитателя </a:t>
            </a:r>
          </a:p>
          <a:p>
            <a:pPr algn="ctr"/>
            <a:r>
              <a:rPr lang="ru-RU" sz="4400" b="1" dirty="0" smtClean="0">
                <a:solidFill>
                  <a:srgbClr val="045C04"/>
                </a:solidFill>
                <a:latin typeface="Monotype Corsiva" pitchFamily="66" charset="0"/>
              </a:rPr>
              <a:t>Кондратьева </a:t>
            </a:r>
            <a:br>
              <a:rPr lang="ru-RU" sz="4400" b="1" dirty="0" smtClean="0">
                <a:solidFill>
                  <a:srgbClr val="045C04"/>
                </a:solidFill>
                <a:latin typeface="Monotype Corsiva" pitchFamily="66" charset="0"/>
              </a:rPr>
            </a:br>
            <a:r>
              <a:rPr lang="ru-RU" sz="4400" b="1" dirty="0" smtClean="0">
                <a:solidFill>
                  <a:srgbClr val="045C04"/>
                </a:solidFill>
                <a:latin typeface="Monotype Corsiva" pitchFamily="66" charset="0"/>
              </a:rPr>
              <a:t>Татьяна Александровна</a:t>
            </a:r>
            <a:endParaRPr lang="ru-RU" sz="2800" dirty="0" smtClean="0">
              <a:solidFill>
                <a:srgbClr val="001C74"/>
              </a:solidFill>
              <a:latin typeface="Verdana" pitchFamily="34" charset="0"/>
            </a:endParaRPr>
          </a:p>
          <a:p>
            <a:pPr algn="r"/>
            <a:r>
              <a:rPr lang="ru-RU" sz="2800" dirty="0" smtClean="0">
                <a:solidFill>
                  <a:srgbClr val="001C74"/>
                </a:solidFill>
                <a:latin typeface="Verdana" pitchFamily="34" charset="0"/>
              </a:rPr>
              <a:t>                  </a:t>
            </a:r>
            <a:r>
              <a:rPr lang="ru-RU" sz="2800" dirty="0" err="1" smtClean="0">
                <a:solidFill>
                  <a:srgbClr val="001C74"/>
                </a:solidFill>
                <a:latin typeface="Verdana" pitchFamily="34" charset="0"/>
              </a:rPr>
              <a:t>МДОУ«Детский</a:t>
            </a:r>
            <a:r>
              <a:rPr lang="ru-RU" sz="2800" dirty="0" smtClean="0">
                <a:solidFill>
                  <a:srgbClr val="001C74"/>
                </a:solidFill>
                <a:latin typeface="Verdana" pitchFamily="34" charset="0"/>
              </a:rPr>
              <a:t> сад «Малыш»»</a:t>
            </a:r>
            <a:endParaRPr lang="ru-RU" sz="2800" dirty="0">
              <a:solidFill>
                <a:srgbClr val="001C74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advClick="0" advTm="7000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38" name="Picture 5" descr="40e2332533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339" name="Прямоугольник 4"/>
          <p:cNvSpPr>
            <a:spLocks noChangeArrowheads="1"/>
          </p:cNvSpPr>
          <p:nvPr/>
        </p:nvSpPr>
        <p:spPr bwMode="auto">
          <a:xfrm>
            <a:off x="1785937" y="785814"/>
            <a:ext cx="54292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Общие сведения</a:t>
            </a:r>
          </a:p>
        </p:txBody>
      </p:sp>
      <p:sp>
        <p:nvSpPr>
          <p:cNvPr id="14340" name="Прямоугольник 5"/>
          <p:cNvSpPr>
            <a:spLocks noChangeArrowheads="1"/>
          </p:cNvSpPr>
          <p:nvPr/>
        </p:nvSpPr>
        <p:spPr bwMode="auto">
          <a:xfrm>
            <a:off x="4349949" y="1903537"/>
            <a:ext cx="4248347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  <a:latin typeface="Monotype Corsiva" pitchFamily="66" charset="0"/>
              </a:rPr>
              <a:t>Кондратьева</a:t>
            </a:r>
            <a:br>
              <a:rPr lang="ru-RU" sz="3600" b="1" dirty="0" smtClean="0">
                <a:solidFill>
                  <a:srgbClr val="000099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0099"/>
                </a:solidFill>
                <a:latin typeface="Monotype Corsiva" pitchFamily="66" charset="0"/>
              </a:rPr>
              <a:t>Татьяна Александровна</a:t>
            </a:r>
          </a:p>
          <a:p>
            <a:endParaRPr lang="ru-RU" sz="2400" b="1" u="sng" dirty="0" smtClean="0">
              <a:solidFill>
                <a:srgbClr val="9900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ru-RU" sz="2400" b="1" u="sng" dirty="0" smtClean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Категория-1    квалификационная</a:t>
            </a:r>
          </a:p>
          <a:p>
            <a:endParaRPr lang="ru-RU" sz="2800" b="1" u="sng" dirty="0" smtClean="0">
              <a:solidFill>
                <a:srgbClr val="9900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ru-RU" sz="2400" b="1" u="sng" dirty="0" smtClean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Общий </a:t>
            </a:r>
            <a:r>
              <a:rPr lang="ru-RU" sz="2400" b="1" u="sng" dirty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стаж </a:t>
            </a:r>
            <a:r>
              <a:rPr lang="ru-RU" sz="2400" b="1" u="sng" dirty="0" smtClean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работы - </a:t>
            </a:r>
          </a:p>
          <a:p>
            <a:r>
              <a:rPr lang="ru-RU" sz="2400" b="1" u="sng" dirty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1</a:t>
            </a:r>
            <a:r>
              <a:rPr lang="ru-RU" sz="2400" b="1" u="sng" dirty="0" smtClean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7 лет</a:t>
            </a:r>
          </a:p>
          <a:p>
            <a:r>
              <a:rPr lang="ru-RU" sz="2400" b="1" u="sng" dirty="0" smtClean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Педагогический стаж –</a:t>
            </a:r>
          </a:p>
          <a:p>
            <a:r>
              <a:rPr lang="ru-RU" sz="2400" b="1" u="sng" dirty="0" smtClean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16 лет</a:t>
            </a:r>
            <a:r>
              <a:rPr lang="ru-RU" sz="2400" b="1" u="sng" dirty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ru-RU" sz="2400" b="1" u="sng" dirty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endParaRPr lang="ru-RU" sz="2400" b="1" u="sng" dirty="0">
              <a:solidFill>
                <a:srgbClr val="9900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  </a:t>
            </a:r>
            <a:endParaRPr lang="ru-RU" sz="24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8537" y="1721421"/>
            <a:ext cx="3772876" cy="3973736"/>
          </a:xfrm>
          <a:prstGeom prst="rect">
            <a:avLst/>
          </a:prstGeom>
        </p:spPr>
      </p:pic>
    </p:spTree>
  </p:cSld>
  <p:clrMapOvr>
    <a:masterClrMapping/>
  </p:clrMapOvr>
  <p:transition advClick="0" advTm="7000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6" name="Picture 5" descr="40e2332533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305" y="26293"/>
            <a:ext cx="9179718" cy="6858000"/>
          </a:xfrm>
          <a:noFill/>
        </p:spPr>
      </p:pic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1845468" y="620714"/>
            <a:ext cx="5524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200" b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1214437" y="4792277"/>
            <a:ext cx="67865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altLang="zh-CN" sz="1200">
                <a:solidFill>
                  <a:srgbClr val="000099"/>
                </a:solidFill>
                <a:latin typeface="Liberation Serif"/>
              </a:rPr>
              <a:t>      </a:t>
            </a:r>
            <a:endParaRPr lang="ru-RU" altLang="zh-CN" sz="1200"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1205489"/>
            <a:ext cx="740617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Категория-1    </a:t>
            </a:r>
            <a:r>
              <a:rPr lang="ru-RU" sz="3200" b="1" u="sng" dirty="0" smtClean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квалификационная</a:t>
            </a:r>
            <a:br>
              <a:rPr lang="ru-RU" sz="3200" b="1" u="sng" dirty="0" smtClean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ru-RU" sz="3200" b="1" u="sng" dirty="0" smtClean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Дата рождения: 24 января 1981 года</a:t>
            </a:r>
            <a:br>
              <a:rPr lang="ru-RU" sz="3200" b="1" u="sng" dirty="0" smtClean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ru-RU" sz="3200" b="1" u="sng" dirty="0" smtClean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Я закончила  Ярославский педагогический </a:t>
            </a:r>
            <a:br>
              <a:rPr lang="ru-RU" sz="3200" b="1" u="sng" dirty="0" smtClean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ru-RU" sz="3200" b="1" u="sng" dirty="0" smtClean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университет </a:t>
            </a:r>
            <a:r>
              <a:rPr lang="ru-RU" sz="3200" b="1" u="sng" dirty="0" err="1" smtClean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им.К,Д,Ушинского</a:t>
            </a:r>
            <a:r>
              <a:rPr lang="ru-RU" sz="3200" b="1" u="sng" dirty="0" smtClean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ru-RU" sz="3200" b="1" u="sng" dirty="0" smtClean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ru-RU" sz="3200" b="1" u="sng" dirty="0" smtClean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Квалификация учитель географии по специальности география</a:t>
            </a:r>
            <a:br>
              <a:rPr lang="ru-RU" sz="3200" b="1" u="sng" dirty="0" smtClean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ru-RU" sz="3200" b="1" u="sng" dirty="0" smtClean="0">
                <a:solidFill>
                  <a:srgbClr val="99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Диплом выдан 9 ноября 2005 года</a:t>
            </a:r>
            <a:endParaRPr lang="ru-RU" sz="3200" b="1" u="sng" dirty="0">
              <a:solidFill>
                <a:srgbClr val="9900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</p:cSld>
  <p:clrMapOvr>
    <a:masterClrMapping/>
  </p:clrMapOvr>
  <p:transition advClick="0" advTm="700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2" name="Picture 5" descr="40e2332533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1331914" y="692150"/>
            <a:ext cx="640873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Педагогическое кредо:</a:t>
            </a:r>
            <a:endParaRPr lang="ru-RU" sz="3600" b="1" dirty="0">
              <a:solidFill>
                <a:srgbClr val="C000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endParaRPr lang="ru-RU" sz="3600" dirty="0" smtClean="0">
              <a:latin typeface="Monotype Corsiva" panose="03010101010201010101" pitchFamily="66" charset="0"/>
            </a:endParaRPr>
          </a:p>
          <a:p>
            <a:pPr algn="ctr"/>
            <a:r>
              <a:rPr lang="ru-RU" sz="3600" b="1" dirty="0" smtClean="0">
                <a:solidFill>
                  <a:srgbClr val="003399"/>
                </a:solidFill>
                <a:latin typeface="Monotype Corsiva" panose="03010101010201010101" pitchFamily="66" charset="0"/>
              </a:rPr>
              <a:t>«Нравится нам это или нет, но ребенок, с</a:t>
            </a:r>
          </a:p>
          <a:p>
            <a:pPr algn="ctr"/>
            <a:r>
              <a:rPr lang="ru-RU" sz="3600" b="1" dirty="0" smtClean="0">
                <a:solidFill>
                  <a:srgbClr val="003399"/>
                </a:solidFill>
                <a:latin typeface="Monotype Corsiva" panose="03010101010201010101" pitchFamily="66" charset="0"/>
              </a:rPr>
              <a:t>которым труднее всего управиться,</a:t>
            </a:r>
          </a:p>
          <a:p>
            <a:pPr algn="ctr"/>
            <a:r>
              <a:rPr lang="ru-RU" sz="3600" b="1" dirty="0" smtClean="0">
                <a:solidFill>
                  <a:srgbClr val="003399"/>
                </a:solidFill>
                <a:latin typeface="Monotype Corsiva" panose="03010101010201010101" pitchFamily="66" charset="0"/>
              </a:rPr>
              <a:t>-именно тот, которым впоследствии мы больше всего гордимся»</a:t>
            </a:r>
            <a:r>
              <a:rPr lang="ru-RU" sz="3600" b="1" i="1" dirty="0" smtClean="0">
                <a:solidFill>
                  <a:srgbClr val="003399"/>
                </a:solidFill>
                <a:latin typeface="Monotype Corsiva" panose="03010101010201010101" pitchFamily="66" charset="0"/>
              </a:rPr>
              <a:t> </a:t>
            </a:r>
            <a:endParaRPr lang="ru-RU" sz="3600" b="1" i="1" dirty="0">
              <a:solidFill>
                <a:srgbClr val="003399"/>
              </a:solidFill>
              <a:latin typeface="Monotype Corsiva" panose="03010101010201010101" pitchFamily="66" charset="0"/>
            </a:endParaRPr>
          </a:p>
          <a:p>
            <a:pPr algn="r"/>
            <a:endParaRPr lang="ru-RU" sz="2400" b="1" i="1" dirty="0" smtClean="0">
              <a:solidFill>
                <a:srgbClr val="C00000"/>
              </a:solidFill>
            </a:endParaRPr>
          </a:p>
          <a:p>
            <a:pPr algn="r"/>
            <a:r>
              <a:rPr lang="ru-RU" sz="2400" b="1" i="1" dirty="0" smtClean="0">
                <a:solidFill>
                  <a:srgbClr val="C00000"/>
                </a:solidFill>
              </a:rPr>
              <a:t>(Миньон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Маклофлин</a:t>
            </a:r>
            <a:r>
              <a:rPr lang="ru-RU" sz="2400" b="1" i="1" dirty="0" smtClean="0">
                <a:solidFill>
                  <a:srgbClr val="C00000"/>
                </a:solidFill>
              </a:rPr>
              <a:t>)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 advTm="7000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6" name="Picture 5" descr="40e2332533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79718" cy="6858000"/>
          </a:xfrm>
          <a:noFill/>
        </p:spPr>
      </p:pic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1845468" y="620714"/>
            <a:ext cx="5524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200" b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1214437" y="4792277"/>
            <a:ext cx="67865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altLang="zh-CN" sz="1200">
                <a:solidFill>
                  <a:srgbClr val="000099"/>
                </a:solidFill>
                <a:latin typeface="Liberation Serif"/>
              </a:rPr>
              <a:t>      </a:t>
            </a:r>
            <a:endParaRPr lang="ru-RU" altLang="zh-CN" sz="1200">
              <a:latin typeface="Calibri" pitchFamily="34" charset="0"/>
            </a:endParaRPr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1475656" y="620714"/>
            <a:ext cx="640871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Личностные характеристики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endParaRPr lang="ru-RU" sz="2800" i="1" u="sng" dirty="0" smtClean="0">
              <a:solidFill>
                <a:srgbClr val="99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ru-RU" sz="2800" b="1" i="1" u="sng" dirty="0" smtClean="0">
                <a:solidFill>
                  <a:srgbClr val="990000"/>
                </a:solidFill>
              </a:rPr>
              <a:t>Ответственность </a:t>
            </a:r>
            <a:endParaRPr lang="ru-RU" sz="2800" b="1" i="1" u="sng" dirty="0">
              <a:solidFill>
                <a:srgbClr val="99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ru-RU" sz="2800" b="1" i="1" u="sng" dirty="0">
                <a:solidFill>
                  <a:srgbClr val="990000"/>
                </a:solidFill>
              </a:rPr>
              <a:t>Отзывчивость 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ru-RU" sz="2800" b="1" i="1" u="sng" dirty="0">
                <a:solidFill>
                  <a:srgbClr val="990000"/>
                </a:solidFill>
              </a:rPr>
              <a:t>Находчивость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ru-RU" sz="2800" b="1" i="1" u="sng" dirty="0">
                <a:solidFill>
                  <a:srgbClr val="990000"/>
                </a:solidFill>
              </a:rPr>
              <a:t>Самокритичность 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ru-RU" sz="2800" b="1" i="1" u="sng" dirty="0">
                <a:solidFill>
                  <a:srgbClr val="990000"/>
                </a:solidFill>
              </a:rPr>
              <a:t> Работоспособность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ru-RU" sz="2800" b="1" i="1" u="sng" dirty="0">
                <a:solidFill>
                  <a:srgbClr val="990000"/>
                </a:solidFill>
              </a:rPr>
              <a:t>Сострадание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ru-RU" sz="2800" b="1" i="1" u="sng" dirty="0">
                <a:solidFill>
                  <a:srgbClr val="990000"/>
                </a:solidFill>
              </a:rPr>
              <a:t>Тактичность 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ru-RU" sz="2800" b="1" i="1" u="sng" dirty="0">
                <a:solidFill>
                  <a:srgbClr val="990000"/>
                </a:solidFill>
              </a:rPr>
              <a:t>Умение ладить с людьми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ru-RU" sz="2800" b="1" i="1" u="sng" dirty="0">
                <a:solidFill>
                  <a:srgbClr val="990000"/>
                </a:solidFill>
              </a:rPr>
              <a:t>Энтузиазм 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ru-RU" sz="2800" b="1" i="1" u="sng" dirty="0">
                <a:solidFill>
                  <a:srgbClr val="990000"/>
                </a:solidFill>
              </a:rPr>
              <a:t> Целеустремленность </a:t>
            </a:r>
          </a:p>
          <a:p>
            <a:pPr algn="ctr"/>
            <a:endParaRPr lang="ru-RU" sz="4000" b="1" dirty="0">
              <a:solidFill>
                <a:srgbClr val="0033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486193"/>
      </p:ext>
    </p:extLst>
  </p:cSld>
  <p:clrMapOvr>
    <a:masterClrMapping/>
  </p:clrMapOvr>
  <p:transition advClick="0" advTm="7000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40e2332533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2903" y="0"/>
            <a:ext cx="9144000" cy="6858000"/>
          </a:xfrm>
          <a:noFill/>
        </p:spPr>
      </p:pic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1214437" y="4792277"/>
            <a:ext cx="67865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altLang="zh-CN" sz="1200">
                <a:solidFill>
                  <a:srgbClr val="000099"/>
                </a:solidFill>
                <a:latin typeface="Liberation Serif"/>
              </a:rPr>
              <a:t>      </a:t>
            </a:r>
            <a:endParaRPr lang="ru-RU" altLang="zh-CN" sz="1200">
              <a:latin typeface="Calibri" pitchFamily="34" charset="0"/>
            </a:endParaRPr>
          </a:p>
        </p:txBody>
      </p:sp>
      <p:sp>
        <p:nvSpPr>
          <p:cNvPr id="7" name="TextBox 9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14437" y="607241"/>
            <a:ext cx="7173987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О смысле жизни спросите меня,</a:t>
            </a:r>
            <a:b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Я вам отвечу, может быть, не сразу…</a:t>
            </a:r>
            <a:b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Не беду я искать крылатой фразы</a:t>
            </a:r>
            <a:b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И говорить о буднях бытия.</a:t>
            </a:r>
            <a:b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У на у каждого- свой смысл, цель своя.</a:t>
            </a:r>
            <a:b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Но главный смысл, конечно дети!</a:t>
            </a:r>
            <a:b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Они за нас потом другим  ответят, </a:t>
            </a:r>
            <a:b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Какими мы  взрастили их теперь.</a:t>
            </a:r>
            <a:b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И взрослым детям, посмотрев в глаза,</a:t>
            </a:r>
            <a:b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Скажу себе: «Не зря живу на свете!»</a:t>
            </a:r>
            <a:b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И по щеке вдруг скатится слеза,</a:t>
            </a:r>
            <a:b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И повторю : «Мой смысл, конечно дети!»</a:t>
            </a:r>
            <a:b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ru-RU" sz="2400" b="1" i="1" dirty="0" smtClean="0">
                <a:solidFill>
                  <a:srgbClr val="003399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8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659723"/>
      </p:ext>
    </p:extLst>
  </p:cSld>
  <p:clrMapOvr>
    <a:masterClrMapping/>
  </p:clrMapOvr>
  <p:transition advClick="0" advTm="7000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40e2332533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344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 flipV="1">
            <a:off x="467544" y="116632"/>
            <a:ext cx="8229600" cy="360040"/>
          </a:xfrm>
        </p:spPr>
        <p:txBody>
          <a:bodyPr/>
          <a:lstStyle/>
          <a:p>
            <a:pPr eaLnBrk="1" hangingPunct="1"/>
            <a:endParaRPr lang="ru-RU" sz="3600" b="1" dirty="0" smtClean="0">
              <a:solidFill>
                <a:srgbClr val="C000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8438" name="Rectangle 75"/>
          <p:cNvSpPr>
            <a:spLocks noChangeArrowheads="1"/>
          </p:cNvSpPr>
          <p:nvPr/>
        </p:nvSpPr>
        <p:spPr bwMode="auto">
          <a:xfrm>
            <a:off x="1187451" y="2781301"/>
            <a:ext cx="30972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99"/>
                </a:solidFill>
              </a:rPr>
              <a:t> </a:t>
            </a:r>
            <a:endParaRPr lang="ru-RU" sz="1600" b="1" dirty="0">
              <a:solidFill>
                <a:srgbClr val="000099"/>
              </a:solidFill>
            </a:endParaRPr>
          </a:p>
        </p:txBody>
      </p:sp>
      <p:sp>
        <p:nvSpPr>
          <p:cNvPr id="18442" name="Rectangle 77"/>
          <p:cNvSpPr>
            <a:spLocks noChangeArrowheads="1"/>
          </p:cNvSpPr>
          <p:nvPr/>
        </p:nvSpPr>
        <p:spPr bwMode="auto">
          <a:xfrm>
            <a:off x="4787901" y="6021389"/>
            <a:ext cx="37449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99"/>
                </a:solidFill>
              </a:rPr>
              <a:t> </a:t>
            </a:r>
            <a:endParaRPr lang="ru-RU" sz="1600" b="1" dirty="0">
              <a:solidFill>
                <a:srgbClr val="00009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3649" y="593304"/>
            <a:ext cx="6624736" cy="5055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1"/>
                </a:solidFill>
                <a:latin typeface="Segoe Print" panose="02000600000000000000" pitchFamily="2" charset="0"/>
                <a:ea typeface="Times New Roman" panose="02020603050405020304" pitchFamily="18" charset="0"/>
              </a:rPr>
              <a:t>Мои </a:t>
            </a:r>
            <a:r>
              <a:rPr lang="ru-RU" sz="2400" b="1" dirty="0" smtClean="0">
                <a:solidFill>
                  <a:schemeClr val="accent1"/>
                </a:solidFill>
                <a:latin typeface="Segoe Print" panose="02000600000000000000" pitchFamily="2" charset="0"/>
                <a:ea typeface="Times New Roman" panose="02020603050405020304" pitchFamily="18" charset="0"/>
              </a:rPr>
              <a:t>педагогические заповеди»</a:t>
            </a:r>
          </a:p>
          <a:p>
            <a:pPr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000099"/>
                </a:solidFill>
                <a:latin typeface="Segoe Print" panose="02000600000000000000" pitchFamily="2" charset="0"/>
                <a:ea typeface="Times New Roman" panose="02020603050405020304" pitchFamily="18" charset="0"/>
              </a:rPr>
              <a:t>• С улыбкой встречаю детей и принимаю их такими, какими они есть.</a:t>
            </a:r>
          </a:p>
          <a:p>
            <a:pPr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000099"/>
                </a:solidFill>
                <a:latin typeface="Segoe Print" panose="02000600000000000000" pitchFamily="2" charset="0"/>
                <a:ea typeface="Times New Roman" panose="02020603050405020304" pitchFamily="18" charset="0"/>
              </a:rPr>
              <a:t>• </a:t>
            </a:r>
            <a:r>
              <a:rPr lang="ru-RU" dirty="0">
                <a:solidFill>
                  <a:srgbClr val="000099"/>
                </a:solidFill>
                <a:latin typeface="Segoe Print" panose="02000600000000000000" pitchFamily="2" charset="0"/>
                <a:ea typeface="Times New Roman" panose="02020603050405020304" pitchFamily="18" charset="0"/>
              </a:rPr>
              <a:t>Отдавать ежедневно детям, все, что знаешь и умеешь сам, развивай их способности, выбирая самые прогрессивные методы обучения.</a:t>
            </a:r>
          </a:p>
          <a:p>
            <a:pPr>
              <a:spcBef>
                <a:spcPts val="1125"/>
              </a:spcBef>
              <a:spcAft>
                <a:spcPts val="1125"/>
              </a:spcAft>
            </a:pPr>
            <a:r>
              <a:rPr lang="ru-RU" dirty="0">
                <a:solidFill>
                  <a:srgbClr val="000099"/>
                </a:solidFill>
                <a:latin typeface="Segoe Print" panose="02000600000000000000" pitchFamily="2" charset="0"/>
                <a:ea typeface="Times New Roman" panose="02020603050405020304" pitchFamily="18" charset="0"/>
              </a:rPr>
              <a:t>• Любить воспитанника, доверенного тебе родителями, всей душой, сердцем и разумом.</a:t>
            </a:r>
          </a:p>
          <a:p>
            <a:pPr>
              <a:spcBef>
                <a:spcPts val="1125"/>
              </a:spcBef>
              <a:spcAft>
                <a:spcPts val="1125"/>
              </a:spcAft>
            </a:pPr>
            <a:r>
              <a:rPr lang="ru-RU" dirty="0">
                <a:solidFill>
                  <a:srgbClr val="000099"/>
                </a:solidFill>
                <a:latin typeface="Segoe Print" panose="02000600000000000000" pitchFamily="2" charset="0"/>
                <a:ea typeface="Times New Roman" panose="02020603050405020304" pitchFamily="18" charset="0"/>
              </a:rPr>
              <a:t>• Стараться видеть в каждом своем воспитаннике полноправную, уникальную личность, достойную признания и движения.</a:t>
            </a:r>
          </a:p>
          <a:p>
            <a:pPr>
              <a:spcBef>
                <a:spcPts val="1125"/>
              </a:spcBef>
              <a:spcAft>
                <a:spcPts val="1125"/>
              </a:spcAft>
            </a:pPr>
            <a:r>
              <a:rPr lang="ru-RU" dirty="0">
                <a:solidFill>
                  <a:srgbClr val="000099"/>
                </a:solidFill>
                <a:latin typeface="Segoe Print" panose="02000600000000000000" pitchFamily="2" charset="0"/>
                <a:ea typeface="Times New Roman" panose="02020603050405020304" pitchFamily="18" charset="0"/>
              </a:rPr>
              <a:t>• Стараться видеть успехи детей и радоваться каждому из них.</a:t>
            </a:r>
            <a:endParaRPr lang="ru-RU" dirty="0">
              <a:solidFill>
                <a:srgbClr val="000099"/>
              </a:solidFill>
              <a:effectLst/>
              <a:latin typeface="Segoe Print" panose="02000600000000000000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2581459"/>
      </p:ext>
    </p:extLst>
  </p:cSld>
  <p:clrMapOvr>
    <a:masterClrMapping/>
  </p:clrMapOvr>
  <p:transition advClick="0" advTm="7000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40e2332533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9649" y="0"/>
            <a:ext cx="9144000" cy="6858000"/>
          </a:xfrm>
          <a:noFill/>
        </p:spPr>
      </p:pic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632848" cy="5184576"/>
          </a:xfrm>
        </p:spPr>
        <p:txBody>
          <a:bodyPr/>
          <a:lstStyle/>
          <a:p>
            <a:r>
              <a:rPr lang="ru-RU" sz="1400" b="1" dirty="0" smtClean="0"/>
              <a:t>Эссе </a:t>
            </a:r>
            <a:r>
              <a:rPr lang="ru-RU" sz="1400" b="1" u="sng" dirty="0" smtClean="0">
                <a:hlinkClick r:id="rId3"/>
              </a:rPr>
              <a:t>«Воспитатель — это призвание»</a:t>
            </a:r>
            <a:r>
              <a:rPr lang="ru-RU" sz="1400" b="1" u="sng" dirty="0" smtClean="0"/>
              <a:t/>
            </a:r>
            <a:br>
              <a:rPr lang="ru-RU" sz="1400" b="1" u="sng" dirty="0" smtClean="0"/>
            </a:br>
            <a:r>
              <a:rPr lang="ru-RU" sz="1400" b="1" u="sng" dirty="0" smtClean="0"/>
              <a:t>Кондратьева Т.А.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200" b="1" u="sng" dirty="0" smtClean="0"/>
              <a:t/>
            </a:r>
            <a:br>
              <a:rPr lang="ru-RU" sz="1200" b="1" u="sng" dirty="0" smtClean="0"/>
            </a:br>
            <a:r>
              <a:rPr lang="ru-RU" sz="1200" dirty="0" smtClean="0"/>
              <a:t>Чтобы судить о ребенке справедливо и верно,</a:t>
            </a:r>
            <a:br>
              <a:rPr lang="ru-RU" sz="1200" dirty="0" smtClean="0"/>
            </a:br>
            <a:r>
              <a:rPr lang="ru-RU" sz="1200" dirty="0" smtClean="0"/>
              <a:t> нам нужно не переносить его из его сферы в нашу,</a:t>
            </a:r>
            <a:br>
              <a:rPr lang="ru-RU" sz="1200" dirty="0" smtClean="0"/>
            </a:br>
            <a:r>
              <a:rPr lang="ru-RU" sz="1200" dirty="0" smtClean="0"/>
              <a:t> а самим переселяться в его духовный мир.</a:t>
            </a:r>
            <a:br>
              <a:rPr lang="ru-RU" sz="1200" dirty="0" smtClean="0"/>
            </a:br>
            <a:r>
              <a:rPr lang="ru-RU" sz="1200" u="sng" dirty="0" smtClean="0">
                <a:hlinkClick r:id="rId4"/>
              </a:rPr>
              <a:t>Пирогов Н. И.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Я выбрала профессию такую,</a:t>
            </a:r>
            <a:br>
              <a:rPr lang="ru-RU" sz="1200" dirty="0" smtClean="0"/>
            </a:br>
            <a:r>
              <a:rPr lang="ru-RU" sz="1200" dirty="0" smtClean="0"/>
              <a:t>Что лучше мне на свете не найти.</a:t>
            </a:r>
            <a:br>
              <a:rPr lang="ru-RU" sz="1200" dirty="0" smtClean="0"/>
            </a:br>
            <a:r>
              <a:rPr lang="ru-RU" sz="1200" dirty="0" smtClean="0"/>
              <a:t>И с каждым годом убеждаюсь,</a:t>
            </a:r>
            <a:br>
              <a:rPr lang="ru-RU" sz="1200" dirty="0" smtClean="0"/>
            </a:br>
            <a:r>
              <a:rPr lang="ru-RU" sz="1200" dirty="0" smtClean="0"/>
              <a:t>Что я иду по верному пути!</a:t>
            </a:r>
            <a:br>
              <a:rPr lang="ru-RU" sz="1200" dirty="0" smtClean="0"/>
            </a:br>
            <a:r>
              <a:rPr lang="ru-RU" sz="1200" dirty="0" smtClean="0"/>
              <a:t>        Самая замечательная пора в жизни каждого человека-детство. Всегда рядом самые любимые, родные и дорогие для тебя люди, родители, бабушки, дедушки, сестры и братья. Ребенок чувствует себя защищенным в этом огромном мире взрослых и детей.</a:t>
            </a:r>
            <a:br>
              <a:rPr lang="ru-RU" sz="1200" dirty="0" smtClean="0"/>
            </a:br>
            <a:r>
              <a:rPr lang="ru-RU" sz="1200" dirty="0" smtClean="0"/>
              <a:t>        Приходит время шагнуть в мир самостоятельной жизни, переступить порог детского сада, места, где нужно самому находить язык общения с окружающими, дружить и отстаивать свои интересы. Не всегда, и не всем детям легко дается этот шаг. На помощь приходит воспитатель.</a:t>
            </a:r>
            <a:br>
              <a:rPr lang="ru-RU" sz="1200" dirty="0" smtClean="0"/>
            </a:br>
            <a:r>
              <a:rPr lang="ru-RU" sz="1200" dirty="0" smtClean="0"/>
              <a:t>         Кто такой воспитатель? Это человек, который помогает открыть ребенку его неповторимый и единственный мир, немного волшебник:  мудрый, добрый, отзывчивый, а порой строгий и требовательный.</a:t>
            </a:r>
            <a:br>
              <a:rPr lang="ru-RU" sz="1200" dirty="0" smtClean="0"/>
            </a:br>
            <a:r>
              <a:rPr lang="ru-RU" sz="1200" dirty="0" smtClean="0"/>
              <a:t>         Каждый день я всматриваюсь в глаза своих воспитанников. Глаза ребенка – это его состояние души, в них много можно увидеть. А главное, в глазах ребенка уверенность, что его поймут и помогут.</a:t>
            </a:r>
            <a:br>
              <a:rPr lang="ru-RU" sz="1200" dirty="0" smtClean="0"/>
            </a:br>
            <a:r>
              <a:rPr lang="ru-RU" sz="1200" dirty="0" smtClean="0"/>
              <a:t>         Работая в детском саду уже много лет, я не перестаю удивляться, насколько дети разные: интересные, забавные, умеющие своими поступками поставить задачу передо мной. Я уверена, что каждый ребёнок уникален. В нём живёт и талантливый художник, и пытливый наблюдатель, и неутомимый экспериментатор, который чутко реагирует на ложь и несправедливость.</a:t>
            </a:r>
            <a:br>
              <a:rPr lang="ru-RU" sz="1200" dirty="0" smtClean="0"/>
            </a:br>
            <a:r>
              <a:rPr lang="ru-RU" sz="1200" dirty="0" smtClean="0"/>
              <a:t>        Быть воспитателем – это значит по-матерински окружить заботой, нежностью, лаской и вниманием сразу около 20 малышей, а в ответ получить бурю эмоций и новый заряд позитива. Быть воспитателем, значит иметь терпение, сострадание, желание видеть – </a:t>
            </a:r>
            <a:r>
              <a:rPr lang="ru-RU" sz="1200" i="1" dirty="0" smtClean="0"/>
              <a:t>«своих детей»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endParaRPr lang="ru-RU" sz="1200" b="1" dirty="0" smtClean="0">
              <a:solidFill>
                <a:srgbClr val="7030A0"/>
              </a:solidFill>
              <a:latin typeface="Segoe Print" panose="02000600000000000000" pitchFamily="2" charset="0"/>
              <a:cs typeface="Microsoft Sans Serif" panose="020B0604020202020204" pitchFamily="34" charset="0"/>
            </a:endParaRPr>
          </a:p>
        </p:txBody>
      </p:sp>
      <p:sp>
        <p:nvSpPr>
          <p:cNvPr id="18438" name="Rectangle 75"/>
          <p:cNvSpPr>
            <a:spLocks noChangeArrowheads="1"/>
          </p:cNvSpPr>
          <p:nvPr/>
        </p:nvSpPr>
        <p:spPr bwMode="auto">
          <a:xfrm>
            <a:off x="1187451" y="2781301"/>
            <a:ext cx="30972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99"/>
                </a:solidFill>
              </a:rPr>
              <a:t> </a:t>
            </a:r>
            <a:endParaRPr lang="ru-RU" sz="1600" b="1" dirty="0">
              <a:solidFill>
                <a:srgbClr val="000099"/>
              </a:solidFill>
            </a:endParaRPr>
          </a:p>
        </p:txBody>
      </p:sp>
      <p:sp>
        <p:nvSpPr>
          <p:cNvPr id="18442" name="Rectangle 77"/>
          <p:cNvSpPr>
            <a:spLocks noChangeArrowheads="1"/>
          </p:cNvSpPr>
          <p:nvPr/>
        </p:nvSpPr>
        <p:spPr bwMode="auto">
          <a:xfrm>
            <a:off x="4787901" y="6021389"/>
            <a:ext cx="37449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99"/>
                </a:solidFill>
              </a:rPr>
              <a:t> </a:t>
            </a:r>
            <a:endParaRPr lang="ru-RU" sz="16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advClick="0" advTm="7000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40e2332533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0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187624" y="620688"/>
            <a:ext cx="684076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1200" dirty="0" smtClean="0">
                <a:latin typeface="+mj-lt"/>
              </a:rPr>
              <a:t>Воспитатель в детском саду – главный человек, на которого с любовью или тревогой смотрят дети, на воспитателя хотят быть похожими</a:t>
            </a:r>
            <a:r>
              <a:rPr lang="ru-RU" sz="1200" b="1" dirty="0" smtClean="0">
                <a:latin typeface="+mj-lt"/>
              </a:rPr>
              <a:t>,</a:t>
            </a:r>
            <a:r>
              <a:rPr lang="ru-RU" sz="1200" dirty="0" smtClean="0">
                <a:latin typeface="+mj-lt"/>
              </a:rPr>
              <a:t> оценивают его взгляды, поступки, шаги, внешний вид.</a:t>
            </a:r>
            <a:br>
              <a:rPr lang="ru-RU" sz="1200" dirty="0" smtClean="0">
                <a:latin typeface="+mj-lt"/>
              </a:rPr>
            </a:br>
            <a:r>
              <a:rPr lang="ru-RU" sz="1200" dirty="0" smtClean="0">
                <a:latin typeface="+mj-lt"/>
              </a:rPr>
              <a:t>         Я думаю, мне удалось подобрать заветный ключик к каждому детскому сердечку</a:t>
            </a:r>
            <a:r>
              <a:rPr lang="ru-RU" sz="1200" b="1" dirty="0" smtClean="0">
                <a:latin typeface="+mj-lt"/>
              </a:rPr>
              <a:t>. </a:t>
            </a:r>
            <a:r>
              <a:rPr lang="ru-RU" sz="1200" dirty="0" smtClean="0">
                <a:latin typeface="+mj-lt"/>
              </a:rPr>
              <a:t>Важно, что они мне доверяют и с удовольствием каждый день идут в детский сад</a:t>
            </a:r>
            <a:r>
              <a:rPr lang="ru-RU" sz="1200" b="1" dirty="0" smtClean="0">
                <a:latin typeface="+mj-lt"/>
              </a:rPr>
              <a:t>.</a:t>
            </a:r>
            <a:r>
              <a:rPr lang="ru-RU" sz="1200" dirty="0" smtClean="0">
                <a:latin typeface="+mj-lt"/>
              </a:rPr>
              <a:t/>
            </a:r>
            <a:br>
              <a:rPr lang="ru-RU" sz="1200" dirty="0" smtClean="0">
                <a:latin typeface="+mj-lt"/>
              </a:rPr>
            </a:br>
            <a:r>
              <a:rPr lang="ru-RU" sz="1200" dirty="0" smtClean="0">
                <a:latin typeface="+mj-lt"/>
              </a:rPr>
              <a:t>         Я считаю, профессия воспитателя – одна из самых важных и значимых в жизни современного общества. И хотя это огромный труд и постоянное самосовершенствование, гораздо важнее результат, который видишь каждый день. Сияющие глаза малышей приходящих в детский сад, их открытые и чистые сердца, их любовь, которой дети с огромной радостью делятся с воспитателями, для меня это и есть самая большая награда и подтверждение в правильности выбора профессии. Профессии - Воспитатель!</a:t>
            </a:r>
            <a:br>
              <a:rPr lang="ru-RU" sz="1200" dirty="0" smtClean="0">
                <a:latin typeface="+mj-lt"/>
              </a:rPr>
            </a:br>
            <a:r>
              <a:rPr lang="ru-RU" sz="1200" dirty="0" smtClean="0">
                <a:latin typeface="+mj-lt"/>
              </a:rPr>
              <a:t>          Я – воспитатель, самый счастливый в мире человек, которому каждый день дается возможность оказаться в детстве, открывать новое и отдавать свои знания. Находясь рядом с детьми, я становлюсь богаче, не стесняюсь у них учиться, радоваться с ними, мечтать. Как приятно гордиться достижениями каждого ребенка!</a:t>
            </a:r>
            <a:br>
              <a:rPr lang="ru-RU" sz="1200" dirty="0" smtClean="0">
                <a:latin typeface="+mj-lt"/>
              </a:rPr>
            </a:br>
            <a:r>
              <a:rPr lang="ru-RU" sz="1200" dirty="0" smtClean="0">
                <a:latin typeface="+mj-lt"/>
              </a:rPr>
              <a:t>          С самого детства я мечтала о работе с детьми. Моя мечта сбылась! Желаю своим воспитанникам исполнения их мечты!</a:t>
            </a:r>
            <a:br>
              <a:rPr lang="ru-RU" sz="1200" dirty="0" smtClean="0">
                <a:latin typeface="+mj-lt"/>
              </a:rPr>
            </a:br>
            <a:r>
              <a:rPr lang="ru-RU" sz="1200" dirty="0" smtClean="0">
                <a:latin typeface="+mj-lt"/>
              </a:rPr>
              <a:t> </a:t>
            </a:r>
            <a:br>
              <a:rPr lang="ru-RU" sz="1200" dirty="0" smtClean="0">
                <a:latin typeface="+mj-lt"/>
              </a:rPr>
            </a:br>
            <a:r>
              <a:rPr lang="ru-RU" sz="1200" dirty="0" smtClean="0">
                <a:latin typeface="+mj-lt"/>
              </a:rPr>
              <a:t>Я, воспитатель, и этим, горжусь,</a:t>
            </a:r>
            <a:br>
              <a:rPr lang="ru-RU" sz="1200" dirty="0" smtClean="0">
                <a:latin typeface="+mj-lt"/>
              </a:rPr>
            </a:br>
            <a:r>
              <a:rPr lang="ru-RU" sz="1200" dirty="0" smtClean="0">
                <a:latin typeface="+mj-lt"/>
              </a:rPr>
              <a:t>Что, вместе с детьми жить на свете учусь,</a:t>
            </a:r>
            <a:br>
              <a:rPr lang="ru-RU" sz="1200" dirty="0" smtClean="0">
                <a:latin typeface="+mj-lt"/>
              </a:rPr>
            </a:br>
            <a:r>
              <a:rPr lang="ru-RU" sz="1200" dirty="0" smtClean="0">
                <a:latin typeface="+mj-lt"/>
              </a:rPr>
              <a:t>Да, я актриса многих ролей,</a:t>
            </a:r>
            <a:br>
              <a:rPr lang="ru-RU" sz="1200" dirty="0" smtClean="0">
                <a:latin typeface="+mj-lt"/>
              </a:rPr>
            </a:br>
            <a:r>
              <a:rPr lang="ru-RU" sz="1200" dirty="0" smtClean="0">
                <a:latin typeface="+mj-lt"/>
              </a:rPr>
              <a:t>Но, главная роль - замещать матерей!</a:t>
            </a:r>
            <a:br>
              <a:rPr lang="ru-RU" sz="1200" dirty="0" smtClean="0">
                <a:latin typeface="+mj-lt"/>
              </a:rPr>
            </a:br>
            <a:r>
              <a:rPr lang="ru-RU" sz="1200" dirty="0" smtClean="0">
                <a:latin typeface="+mj-lt"/>
              </a:rPr>
              <a:t>Я выбрала профессию такую,</a:t>
            </a:r>
            <a:br>
              <a:rPr lang="ru-RU" sz="1200" dirty="0" smtClean="0">
                <a:latin typeface="+mj-lt"/>
              </a:rPr>
            </a:br>
            <a:r>
              <a:rPr lang="ru-RU" sz="1200" dirty="0" smtClean="0">
                <a:latin typeface="+mj-lt"/>
              </a:rPr>
              <a:t>Что лучше мне на свете не найти.</a:t>
            </a:r>
            <a:br>
              <a:rPr lang="ru-RU" sz="1200" dirty="0" smtClean="0">
                <a:latin typeface="+mj-lt"/>
              </a:rPr>
            </a:br>
            <a:r>
              <a:rPr lang="ru-RU" sz="1200" dirty="0" smtClean="0">
                <a:latin typeface="+mj-lt"/>
              </a:rPr>
              <a:t>И с каждым годом убеждаюсь,</a:t>
            </a:r>
            <a:br>
              <a:rPr lang="ru-RU" sz="1200" dirty="0" smtClean="0">
                <a:latin typeface="+mj-lt"/>
              </a:rPr>
            </a:br>
            <a:r>
              <a:rPr lang="ru-RU" sz="1200" dirty="0" smtClean="0">
                <a:latin typeface="+mj-lt"/>
              </a:rPr>
              <a:t>Что я иду по верному пути!</a:t>
            </a:r>
            <a:r>
              <a:rPr lang="ru-RU" sz="1400" dirty="0" smtClean="0">
                <a:latin typeface="+mj-lt"/>
              </a:rPr>
              <a:t/>
            </a:r>
            <a:br>
              <a:rPr lang="ru-RU" sz="1400" dirty="0" smtClean="0">
                <a:latin typeface="+mj-lt"/>
              </a:rPr>
            </a:br>
            <a:r>
              <a:rPr lang="ru-RU" sz="1400" dirty="0" smtClean="0">
                <a:latin typeface="+mj-lt"/>
              </a:rPr>
              <a:t> </a:t>
            </a:r>
            <a:r>
              <a:rPr lang="ru-RU" dirty="0" smtClean="0">
                <a:latin typeface="+mj-lt"/>
              </a:rPr>
              <a:t/>
            </a:r>
            <a:br>
              <a:rPr lang="ru-RU" dirty="0" smtClean="0">
                <a:latin typeface="+mj-lt"/>
              </a:rPr>
            </a:br>
            <a:endParaRPr lang="ru-RU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162</Words>
  <Application>Microsoft Office PowerPoint</Application>
  <PresentationFormat>Экран (4:3)</PresentationFormat>
  <Paragraphs>51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О смысле жизни спросите меня, Я вам отвечу, может быть, не сразу… Не беду я искать крылатой фразы И говорить о буднях бытия. У на у каждого- свой смысл, цель своя. Но главный смысл, конечно дети! Они за нас потом другим  ответят,  Какими мы  взрастили их теперь. И взрослым детям, посмотрев в глаза, Скажу себе: «Не зря живу на свете!» И по щеке вдруг скатится слеза, И повторю : «Мой смысл, конечно дети!»    </vt:lpstr>
      <vt:lpstr>Слайд 7</vt:lpstr>
      <vt:lpstr>Эссе «Воспитатель — это призвание» Кондратьева Т.А.  Чтобы судить о ребенке справедливо и верно,  нам нужно не переносить его из его сферы в нашу,  а самим переселяться в его духовный мир. Пирогов Н. И. Я выбрала профессию такую, Что лучше мне на свете не найти. И с каждым годом убеждаюсь, Что я иду по верному пути!         Самая замечательная пора в жизни каждого человека-детство. Всегда рядом самые любимые, родные и дорогие для тебя люди, родители, бабушки, дедушки, сестры и братья. Ребенок чувствует себя защищенным в этом огромном мире взрослых и детей.         Приходит время шагнуть в мир самостоятельной жизни, переступить порог детского сада, места, где нужно самому находить язык общения с окружающими, дружить и отстаивать свои интересы. Не всегда, и не всем детям легко дается этот шаг. На помощь приходит воспитатель.          Кто такой воспитатель? Это человек, который помогает открыть ребенку его неповторимый и единственный мир, немного волшебник:  мудрый, добрый, отзывчивый, а порой строгий и требовательный.          Каждый день я всматриваюсь в глаза своих воспитанников. Глаза ребенка – это его состояние души, в них много можно увидеть. А главное, в глазах ребенка уверенность, что его поймут и помогут.          Работая в детском саду уже много лет, я не перестаю удивляться, насколько дети разные: интересные, забавные, умеющие своими поступками поставить задачу передо мной. Я уверена, что каждый ребёнок уникален. В нём живёт и талантливый художник, и пытливый наблюдатель, и неутомимый экспериментатор, который чутко реагирует на ложь и несправедливость.         Быть воспитателем – это значит по-матерински окружить заботой, нежностью, лаской и вниманием сразу около 20 малышей, а в ответ получить бурю эмоций и новый заряд позитива. Быть воспитателем, значит иметь терпение, сострадание, желание видеть – «своих детей». </vt:lpstr>
      <vt:lpstr>Слайд 9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55</cp:revision>
  <dcterms:created xsi:type="dcterms:W3CDTF">2011-07-28T08:26:20Z</dcterms:created>
  <dcterms:modified xsi:type="dcterms:W3CDTF">2017-09-12T19:58:34Z</dcterms:modified>
</cp:coreProperties>
</file>