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3" r:id="rId2"/>
    <p:sldId id="287" r:id="rId3"/>
    <p:sldId id="286" r:id="rId4"/>
    <p:sldId id="264" r:id="rId5"/>
    <p:sldId id="289" r:id="rId6"/>
    <p:sldId id="261" r:id="rId7"/>
    <p:sldId id="275" r:id="rId8"/>
    <p:sldId id="274" r:id="rId9"/>
    <p:sldId id="277" r:id="rId10"/>
    <p:sldId id="291" r:id="rId11"/>
    <p:sldId id="280" r:id="rId12"/>
    <p:sldId id="285" r:id="rId13"/>
    <p:sldId id="279" r:id="rId14"/>
    <p:sldId id="288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88911" y="609600"/>
            <a:ext cx="1908175" cy="1658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4047" y="381000"/>
            <a:ext cx="6494154" cy="762000"/>
          </a:xfrm>
          <a:effectLst/>
        </p:spPr>
        <p:txBody>
          <a:bodyPr anchor="b"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городской инновационной площадки муниципального дошкольного образовательного учреждения детский сад общеразвивающего вида                       № 2 «Малыш»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617141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©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МДОУ детский сад № 2 «Малыш», г. Переславля-Залесского,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11108" y="1752600"/>
            <a:ext cx="7775575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«Обновление содержания развивающей предметно-пространственной среды по познавательному развитию детей дошкольного возраста в соответствии  ФГОС дошкольного образования»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03375"/>
            <a:ext cx="5638800" cy="28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850" y="224554"/>
            <a:ext cx="8382000" cy="1447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ПО РАЗВИТИЮ ЭЛЕМЕНТАРНЫХ МАТЕМАТИЧЕСКИХ ПРЕДСТАВЛЕНИЙ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326946"/>
            <a:ext cx="7175351" cy="179316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2354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ый треугольник 7"/>
          <p:cNvSpPr/>
          <p:nvPr/>
        </p:nvSpPr>
        <p:spPr>
          <a:xfrm>
            <a:off x="134868" y="1752600"/>
            <a:ext cx="4861290" cy="4038600"/>
          </a:xfrm>
          <a:prstGeom prst="rtTriangle">
            <a:avLst/>
          </a:prstGeom>
          <a:solidFill>
            <a:schemeClr val="accent3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4513458" y="1525392"/>
            <a:ext cx="4327134" cy="4324350"/>
          </a:xfrm>
          <a:prstGeom prst="rtTriangle">
            <a:avLst/>
          </a:prstGeom>
          <a:solidFill>
            <a:schemeClr val="accent3"/>
          </a:solidFill>
          <a:ln w="31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Трапеция 8"/>
          <p:cNvSpPr/>
          <p:nvPr/>
        </p:nvSpPr>
        <p:spPr>
          <a:xfrm>
            <a:off x="838200" y="5778388"/>
            <a:ext cx="7353300" cy="1079612"/>
          </a:xfrm>
          <a:prstGeom prst="trapezoid">
            <a:avLst/>
          </a:prstGeom>
          <a:solidFill>
            <a:schemeClr val="accent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7910" y="3276600"/>
            <a:ext cx="2956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  Обучение;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опыты;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Сенсорные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праздники;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Комплексные занятия;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Театрализация с        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математическим  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содержанием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3287" y="40386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Занятия с чёткими правилами;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Истории о прикладных аспектах математики;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Свободные беседы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1" y="594360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Самостоятельная деятельность в развивающей среде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BA838-EAA6-4105-B99E-C8853FE09A5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9855" y="1120311"/>
            <a:ext cx="7657420" cy="5689815"/>
            <a:chOff x="-703" y="-1430"/>
            <a:chExt cx="16502" cy="12336"/>
          </a:xfrm>
        </p:grpSpPr>
        <p:sp>
          <p:nvSpPr>
            <p:cNvPr id="87045" name="AutoShape 3"/>
            <p:cNvSpPr>
              <a:spLocks noChangeArrowheads="1"/>
            </p:cNvSpPr>
            <p:nvPr/>
          </p:nvSpPr>
          <p:spPr bwMode="auto">
            <a:xfrm>
              <a:off x="2059" y="706"/>
              <a:ext cx="13740" cy="10200"/>
            </a:xfrm>
            <a:prstGeom prst="sun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 dirty="0"/>
            </a:p>
          </p:txBody>
        </p:sp>
        <p:sp>
          <p:nvSpPr>
            <p:cNvPr id="87046" name="AutoShape 4"/>
            <p:cNvSpPr>
              <a:spLocks/>
            </p:cNvSpPr>
            <p:nvPr/>
          </p:nvSpPr>
          <p:spPr bwMode="auto">
            <a:xfrm>
              <a:off x="7979" y="-631"/>
              <a:ext cx="2730" cy="1200"/>
            </a:xfrm>
            <a:prstGeom prst="accentBorderCallout3">
              <a:avLst>
                <a:gd name="adj1" fmla="val 15000"/>
                <a:gd name="adj2" fmla="val -4394"/>
                <a:gd name="adj3" fmla="val 15000"/>
                <a:gd name="adj4" fmla="val -59963"/>
                <a:gd name="adj5" fmla="val 63083"/>
                <a:gd name="adj6" fmla="val -59963"/>
                <a:gd name="adj7" fmla="val 304315"/>
                <a:gd name="adj8" fmla="val 4796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b="1" dirty="0">
                  <a:latin typeface="Arial" pitchFamily="34" charset="0"/>
                </a:rPr>
                <a:t>Общий дом природы</a:t>
              </a:r>
              <a:endParaRPr lang="ru-RU" altLang="ru-RU" sz="1400" dirty="0">
                <a:latin typeface="Arial" pitchFamily="34" charset="0"/>
              </a:endParaRPr>
            </a:p>
          </p:txBody>
        </p:sp>
        <p:sp>
          <p:nvSpPr>
            <p:cNvPr id="20486" name="AutoShape 5"/>
            <p:cNvSpPr>
              <a:spLocks noChangeArrowheads="1"/>
            </p:cNvSpPr>
            <p:nvPr/>
          </p:nvSpPr>
          <p:spPr bwMode="auto">
            <a:xfrm>
              <a:off x="7245" y="1945"/>
              <a:ext cx="3669" cy="1263"/>
            </a:xfrm>
            <a:prstGeom prst="wedgeRoundRectCallout">
              <a:avLst>
                <a:gd name="adj1" fmla="val -48215"/>
                <a:gd name="adj2" fmla="val 19900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b="1" u="sng" dirty="0">
                  <a:latin typeface="+mn-lt"/>
                  <a:cs typeface="Arial" charset="0"/>
                </a:rPr>
                <a:t>Содержание образования</a:t>
              </a:r>
              <a:endParaRPr 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87048" name="AutoShape 6" descr="Газетная бумага"/>
            <p:cNvSpPr>
              <a:spLocks noChangeArrowheads="1"/>
            </p:cNvSpPr>
            <p:nvPr/>
          </p:nvSpPr>
          <p:spPr bwMode="auto">
            <a:xfrm>
              <a:off x="10269" y="3665"/>
              <a:ext cx="3710" cy="1024"/>
            </a:xfrm>
            <a:prstGeom prst="wedgeRoundRectCallout">
              <a:avLst>
                <a:gd name="adj1" fmla="val -40806"/>
                <a:gd name="adj2" fmla="val -99120"/>
                <a:gd name="adj3" fmla="val 1666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  <a:spcAft>
                  <a:spcPts val="1000"/>
                </a:spcAft>
              </a:pPr>
              <a:r>
                <a:rPr lang="ru-RU" altLang="ru-RU" sz="1400" b="1" dirty="0"/>
                <a:t>Неживая природа</a:t>
              </a:r>
              <a:endParaRPr lang="ru-RU" altLang="ru-RU" sz="1400" dirty="0">
                <a:latin typeface="Arial" pitchFamily="34" charset="0"/>
              </a:endParaRP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5047" y="3516"/>
              <a:ext cx="3472" cy="850"/>
            </a:xfrm>
            <a:prstGeom prst="wedgeRoundRectCallout">
              <a:avLst>
                <a:gd name="adj1" fmla="val 43014"/>
                <a:gd name="adj2" fmla="val -88116"/>
                <a:gd name="adj3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altLang="ru-RU" sz="1400" b="1" dirty="0">
                  <a:latin typeface="+mn-lt"/>
                  <a:cs typeface="Arial" charset="0"/>
                </a:rPr>
                <a:t>Живая природа</a:t>
              </a:r>
              <a:endParaRPr lang="ru-RU" alt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87050" name="AutoShape 8" descr="Коричневый мрамор"/>
            <p:cNvSpPr>
              <a:spLocks noChangeArrowheads="1"/>
            </p:cNvSpPr>
            <p:nvPr/>
          </p:nvSpPr>
          <p:spPr bwMode="auto">
            <a:xfrm>
              <a:off x="10433" y="7201"/>
              <a:ext cx="3012" cy="850"/>
            </a:xfrm>
            <a:prstGeom prst="cloudCallout">
              <a:avLst>
                <a:gd name="adj1" fmla="val -3037"/>
                <a:gd name="adj2" fmla="val -307856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 dirty="0">
                  <a:solidFill>
                    <a:srgbClr val="FFFFFF"/>
                  </a:solidFill>
                </a:rPr>
                <a:t>Почва</a:t>
              </a:r>
              <a:endParaRPr lang="ru-RU" altLang="ru-RU" sz="1600" dirty="0"/>
            </a:p>
          </p:txBody>
        </p:sp>
        <p:sp>
          <p:nvSpPr>
            <p:cNvPr id="87051" name="AutoShape 9"/>
            <p:cNvSpPr>
              <a:spLocks noChangeArrowheads="1"/>
            </p:cNvSpPr>
            <p:nvPr/>
          </p:nvSpPr>
          <p:spPr bwMode="auto">
            <a:xfrm>
              <a:off x="11550" y="6128"/>
              <a:ext cx="2474" cy="850"/>
            </a:xfrm>
            <a:prstGeom prst="cloudCallout">
              <a:avLst>
                <a:gd name="adj1" fmla="val 48787"/>
                <a:gd name="adj2" fmla="val -226250"/>
              </a:avLst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 dirty="0"/>
                <a:t>Вода</a:t>
              </a:r>
              <a:endParaRPr lang="ru-RU" altLang="ru-RU" sz="1600" dirty="0"/>
            </a:p>
          </p:txBody>
        </p:sp>
        <p:sp>
          <p:nvSpPr>
            <p:cNvPr id="87052" name="AutoShape 10"/>
            <p:cNvSpPr>
              <a:spLocks noChangeArrowheads="1"/>
            </p:cNvSpPr>
            <p:nvPr/>
          </p:nvSpPr>
          <p:spPr bwMode="auto">
            <a:xfrm>
              <a:off x="11027" y="5183"/>
              <a:ext cx="2997" cy="850"/>
            </a:xfrm>
            <a:prstGeom prst="cloudCallout">
              <a:avLst>
                <a:gd name="adj1" fmla="val -18356"/>
                <a:gd name="adj2" fmla="val -116662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 dirty="0"/>
                <a:t>Воздух</a:t>
              </a:r>
              <a:endParaRPr lang="ru-RU" altLang="ru-RU" sz="1600" dirty="0"/>
            </a:p>
          </p:txBody>
        </p:sp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 rot="21125260">
              <a:off x="6328" y="7557"/>
              <a:ext cx="3611" cy="1073"/>
            </a:xfrm>
            <a:prstGeom prst="wedgeEllipseCallout">
              <a:avLst>
                <a:gd name="adj1" fmla="val -17444"/>
                <a:gd name="adj2" fmla="val -30796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b="1" dirty="0" err="1"/>
                <a:t>Животные</a:t>
              </a:r>
              <a:endParaRPr lang="ru-RU" altLang="ru-RU" sz="1400" dirty="0"/>
            </a:p>
          </p:txBody>
        </p:sp>
        <p:sp>
          <p:nvSpPr>
            <p:cNvPr id="87054" name="AutoShape 14"/>
            <p:cNvSpPr>
              <a:spLocks noChangeArrowheads="1"/>
            </p:cNvSpPr>
            <p:nvPr/>
          </p:nvSpPr>
          <p:spPr bwMode="auto">
            <a:xfrm>
              <a:off x="7662" y="5061"/>
              <a:ext cx="3365" cy="1093"/>
            </a:xfrm>
            <a:prstGeom prst="wedgeEllipseCallout">
              <a:avLst>
                <a:gd name="adj1" fmla="val -47505"/>
                <a:gd name="adj2" fmla="val -8555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99C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2000"/>
                </a:lnSpc>
                <a:spcBef>
                  <a:spcPts val="600"/>
                </a:spcBef>
              </a:pPr>
              <a:r>
                <a:rPr lang="ru-RU" altLang="ru-RU" sz="1400" b="1" dirty="0"/>
                <a:t>Человек</a:t>
              </a:r>
              <a:endParaRPr lang="ru-RU" altLang="ru-RU" sz="1400" dirty="0"/>
            </a:p>
          </p:txBody>
        </p:sp>
        <p:sp>
          <p:nvSpPr>
            <p:cNvPr id="87055" name="AutoShape 15"/>
            <p:cNvSpPr>
              <a:spLocks/>
            </p:cNvSpPr>
            <p:nvPr/>
          </p:nvSpPr>
          <p:spPr bwMode="auto">
            <a:xfrm>
              <a:off x="-703" y="-1430"/>
              <a:ext cx="4762" cy="337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Законы </a:t>
              </a: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общего дома </a:t>
              </a: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природы:</a:t>
              </a:r>
            </a:p>
            <a:p>
              <a:pPr algn="ctr">
                <a:lnSpc>
                  <a:spcPct val="90000"/>
                </a:lnSpc>
                <a:defRPr/>
              </a:pPr>
              <a:endPara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-Все </a:t>
              </a: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живые организмы имеют равное право на </a:t>
              </a: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жизнь;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-В </a:t>
              </a: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природе всё </a:t>
              </a:r>
              <a:r>
                <a:rPr lang="ru-RU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взаимосвязано.</a:t>
              </a:r>
            </a:p>
          </p:txBody>
        </p:sp>
        <p:sp>
          <p:nvSpPr>
            <p:cNvPr id="87056" name="AutoShape 12"/>
            <p:cNvSpPr>
              <a:spLocks noChangeArrowheads="1"/>
            </p:cNvSpPr>
            <p:nvPr/>
          </p:nvSpPr>
          <p:spPr bwMode="auto">
            <a:xfrm>
              <a:off x="4870" y="6978"/>
              <a:ext cx="2438" cy="937"/>
            </a:xfrm>
            <a:prstGeom prst="wedgeEllipseCallout">
              <a:avLst>
                <a:gd name="adj1" fmla="val 1074"/>
                <a:gd name="adj2" fmla="val -222074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b="1" dirty="0" err="1"/>
                <a:t>Грибы</a:t>
              </a:r>
              <a:endParaRPr lang="ru-RU" altLang="ru-RU" sz="1400" dirty="0"/>
            </a:p>
          </p:txBody>
        </p:sp>
        <p:sp>
          <p:nvSpPr>
            <p:cNvPr id="87057" name="AutoShape 11"/>
            <p:cNvSpPr>
              <a:spLocks noChangeArrowheads="1"/>
            </p:cNvSpPr>
            <p:nvPr/>
          </p:nvSpPr>
          <p:spPr bwMode="auto">
            <a:xfrm>
              <a:off x="3647" y="4804"/>
              <a:ext cx="3139" cy="1093"/>
            </a:xfrm>
            <a:prstGeom prst="wedgeEllipseCallout">
              <a:avLst>
                <a:gd name="adj1" fmla="val 31662"/>
                <a:gd name="adj2" fmla="val -85819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CCFF3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b="1" dirty="0" err="1"/>
                <a:t>Растения</a:t>
              </a:r>
              <a:endParaRPr lang="ru-RU" altLang="ru-RU" sz="1400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8721" y="304800"/>
            <a:ext cx="6512511" cy="1143000"/>
          </a:xfrm>
          <a:ln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РЕБЁНОК И МИР ПРИРОДЫ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5"/>
          <p:cNvSpPr>
            <a:spLocks/>
          </p:cNvSpPr>
          <p:nvPr/>
        </p:nvSpPr>
        <p:spPr bwMode="auto">
          <a:xfrm>
            <a:off x="6778819" y="1142912"/>
            <a:ext cx="2222901" cy="1607687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Законы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дома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природы:</a:t>
            </a:r>
          </a:p>
          <a:p>
            <a:pPr algn="ctr">
              <a:lnSpc>
                <a:spcPct val="90000"/>
              </a:lnSpc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природе ничто никуда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исчезает, а переходит из одного состояния 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другое.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5"/>
          <p:cNvSpPr>
            <a:spLocks/>
          </p:cNvSpPr>
          <p:nvPr/>
        </p:nvSpPr>
        <p:spPr bwMode="auto">
          <a:xfrm>
            <a:off x="89640" y="5119155"/>
            <a:ext cx="2108336" cy="1508121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Наблюдения;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Игры;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 природе;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фильмов.</a:t>
            </a: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>
            <a:off x="6934199" y="5119156"/>
            <a:ext cx="2070501" cy="150812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Рассказы;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Чтения;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Игры-занятия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424361"/>
          </a:xfrm>
        </p:spPr>
        <p:txBody>
          <a:bodyPr rtlCol="0" anchor="b">
            <a:normAutofit fontScale="90000"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ФОРМИРОВАНИЯ ОТНОШЕНИЯ РЕБЁНКА К ПРИРОДЕ РОДНОГО КРАЯ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82128-213B-4BB0-B246-BD607CF75DF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2860711" y="1473063"/>
            <a:ext cx="3962400" cy="5342048"/>
            <a:chOff x="2591253" y="1393706"/>
            <a:chExt cx="3961494" cy="5252879"/>
          </a:xfrm>
        </p:grpSpPr>
        <p:sp>
          <p:nvSpPr>
            <p:cNvPr id="89094" name="Oval 13"/>
            <p:cNvSpPr>
              <a:spLocks noChangeArrowheads="1"/>
            </p:cNvSpPr>
            <p:nvPr/>
          </p:nvSpPr>
          <p:spPr bwMode="auto">
            <a:xfrm rot="18845227">
              <a:off x="4176954" y="5600642"/>
              <a:ext cx="1037153" cy="1054734"/>
            </a:xfrm>
            <a:prstGeom prst="ellipse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9095" name="AutoShape 14"/>
            <p:cNvSpPr>
              <a:spLocks noChangeArrowheads="1"/>
            </p:cNvSpPr>
            <p:nvPr/>
          </p:nvSpPr>
          <p:spPr bwMode="auto">
            <a:xfrm>
              <a:off x="4461659" y="5300354"/>
              <a:ext cx="335607" cy="339411"/>
            </a:xfrm>
            <a:prstGeom prst="upArrow">
              <a:avLst>
                <a:gd name="adj1" fmla="val 35917"/>
                <a:gd name="adj2" fmla="val 58166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grpSp>
          <p:nvGrpSpPr>
            <p:cNvPr id="4" name="Группа 17"/>
            <p:cNvGrpSpPr>
              <a:grpSpLocks/>
            </p:cNvGrpSpPr>
            <p:nvPr/>
          </p:nvGrpSpPr>
          <p:grpSpPr bwMode="auto">
            <a:xfrm>
              <a:off x="2591253" y="1393706"/>
              <a:ext cx="3961494" cy="3906649"/>
              <a:chOff x="2123728" y="1524870"/>
              <a:chExt cx="4391434" cy="4457900"/>
            </a:xfrm>
          </p:grpSpPr>
          <p:sp>
            <p:nvSpPr>
              <p:cNvPr id="89097" name="Oval 3"/>
              <p:cNvSpPr>
                <a:spLocks noChangeArrowheads="1"/>
              </p:cNvSpPr>
              <p:nvPr/>
            </p:nvSpPr>
            <p:spPr bwMode="auto">
              <a:xfrm>
                <a:off x="2123728" y="1524870"/>
                <a:ext cx="4391434" cy="4437112"/>
              </a:xfrm>
              <a:prstGeom prst="ellipse">
                <a:avLst/>
              </a:prstGeom>
              <a:gradFill rotWithShape="0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098" name="Oval 4"/>
              <p:cNvSpPr>
                <a:spLocks noChangeArrowheads="1"/>
              </p:cNvSpPr>
              <p:nvPr/>
            </p:nvSpPr>
            <p:spPr bwMode="auto">
              <a:xfrm>
                <a:off x="2536484" y="2378304"/>
                <a:ext cx="3568343" cy="3604466"/>
              </a:xfrm>
              <a:prstGeom prst="ellipse">
                <a:avLst/>
              </a:prstGeom>
              <a:gradFill rotWithShape="0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099" name="Oval 5"/>
              <p:cNvSpPr>
                <a:spLocks noChangeArrowheads="1"/>
              </p:cNvSpPr>
              <p:nvPr/>
            </p:nvSpPr>
            <p:spPr bwMode="auto">
              <a:xfrm>
                <a:off x="2949240" y="3137589"/>
                <a:ext cx="2744041" cy="2773042"/>
              </a:xfrm>
              <a:prstGeom prst="ellipse">
                <a:avLst/>
              </a:prstGeom>
              <a:gradFill rotWithShape="0">
                <a:gsLst>
                  <a:gs pos="0">
                    <a:srgbClr val="FF0066"/>
                  </a:gs>
                  <a:gs pos="100000">
                    <a:srgbClr val="FF99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100" name="Oval 6"/>
              <p:cNvSpPr>
                <a:spLocks noChangeArrowheads="1"/>
              </p:cNvSpPr>
              <p:nvPr/>
            </p:nvSpPr>
            <p:spPr bwMode="auto">
              <a:xfrm>
                <a:off x="3360786" y="3913992"/>
                <a:ext cx="1922160" cy="1941619"/>
              </a:xfrm>
              <a:prstGeom prst="ellipse">
                <a:avLst/>
              </a:prstGeom>
              <a:gradFill rotWithShape="0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101" name="Oval 7"/>
              <p:cNvSpPr>
                <a:spLocks noChangeArrowheads="1"/>
              </p:cNvSpPr>
              <p:nvPr/>
            </p:nvSpPr>
            <p:spPr bwMode="auto">
              <a:xfrm>
                <a:off x="3834215" y="4660056"/>
                <a:ext cx="1097858" cy="1108972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7C8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8910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64510" y="1962592"/>
                <a:ext cx="2955866" cy="1319274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Природа родного края</a:t>
                </a:r>
              </a:p>
            </p:txBody>
          </p:sp>
          <p:sp>
            <p:nvSpPr>
              <p:cNvPr id="8910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55013" y="2587383"/>
                <a:ext cx="2268343" cy="972032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Истоки отношения к природе</a:t>
                </a:r>
              </a:p>
            </p:txBody>
          </p:sp>
          <p:sp>
            <p:nvSpPr>
              <p:cNvPr id="89104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97657" y="2955409"/>
                <a:ext cx="2643575" cy="157603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Традиции и культура народа</a:t>
                </a:r>
              </a:p>
            </p:txBody>
          </p:sp>
          <p:sp>
            <p:nvSpPr>
              <p:cNvPr id="89105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36763" y="3464045"/>
                <a:ext cx="1343575" cy="44994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Малая Родина</a:t>
                </a:r>
              </a:p>
            </p:txBody>
          </p:sp>
          <p:sp>
            <p:nvSpPr>
              <p:cNvPr id="8910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11531" y="4273460"/>
                <a:ext cx="823091" cy="41693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ru-RU" sz="20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Семья</a:t>
                </a:r>
              </a:p>
            </p:txBody>
          </p:sp>
          <p:sp>
            <p:nvSpPr>
              <p:cNvPr id="89107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23928" y="5301208"/>
                <a:ext cx="864096" cy="288032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Ребенок</a:t>
                </a:r>
              </a:p>
            </p:txBody>
          </p:sp>
        </p:grpSp>
      </p:grpSp>
      <p:sp>
        <p:nvSpPr>
          <p:cNvPr id="89092" name="WordArt 16"/>
          <p:cNvSpPr>
            <a:spLocks noChangeArrowheads="1" noChangeShapeType="1" noTextEdit="1"/>
          </p:cNvSpPr>
          <p:nvPr/>
        </p:nvSpPr>
        <p:spPr bwMode="auto">
          <a:xfrm>
            <a:off x="4538571" y="6084649"/>
            <a:ext cx="828675" cy="268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Педагог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1" y="1427324"/>
            <a:ext cx="1384099" cy="13206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5307"/>
            <a:ext cx="1472646" cy="140400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30331"/>
            <a:ext cx="1479965" cy="14853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45" y="1388819"/>
            <a:ext cx="1524000" cy="1492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1293"/>
            <a:ext cx="1442276" cy="13371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55" y="5095307"/>
            <a:ext cx="1504215" cy="1530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468" y="88325"/>
            <a:ext cx="6512511" cy="1143000"/>
          </a:xfrm>
        </p:spPr>
        <p:txBody>
          <a:bodyPr rtlCol="0" anchor="t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ДЕТСКОЕ ЭКСПЕРИМЕНТИРОВАНИЕ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FB34A-74BB-4901-9E88-ED571B9E1FA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96321" y="1635135"/>
            <a:ext cx="7654806" cy="4752975"/>
            <a:chOff x="1573" y="1723"/>
            <a:chExt cx="14350" cy="8742"/>
          </a:xfrm>
        </p:grpSpPr>
        <p:sp>
          <p:nvSpPr>
            <p:cNvPr id="86021" name="AutoShape 3"/>
            <p:cNvSpPr>
              <a:spLocks noChangeArrowheads="1"/>
            </p:cNvSpPr>
            <p:nvPr/>
          </p:nvSpPr>
          <p:spPr bwMode="auto">
            <a:xfrm>
              <a:off x="1618" y="1723"/>
              <a:ext cx="13859" cy="1349"/>
            </a:xfrm>
            <a:prstGeom prst="wedgeRoundRectCallout">
              <a:avLst>
                <a:gd name="adj1" fmla="val -32514"/>
                <a:gd name="adj2" fmla="val 43778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200" b="1" dirty="0"/>
                <a:t>Экспериментирование как методическая система познавательного развития дошкольников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86022" name="AutoShape 4" descr="Белый мрамор"/>
            <p:cNvSpPr>
              <a:spLocks noChangeArrowheads="1"/>
            </p:cNvSpPr>
            <p:nvPr/>
          </p:nvSpPr>
          <p:spPr bwMode="auto">
            <a:xfrm>
              <a:off x="8097" y="5269"/>
              <a:ext cx="2370" cy="1020"/>
            </a:xfrm>
            <a:prstGeom prst="wedgeRoundRectCallout">
              <a:avLst>
                <a:gd name="adj1" fmla="val -23185"/>
                <a:gd name="adj2" fmla="val -285722"/>
                <a:gd name="adj3" fmla="val 16667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b="1" dirty="0"/>
                <a:t>Опыты</a:t>
              </a:r>
              <a:endParaRPr lang="ru-RU" altLang="ru-RU" dirty="0"/>
            </a:p>
          </p:txBody>
        </p:sp>
        <p:sp>
          <p:nvSpPr>
            <p:cNvPr id="86023" name="AutoShape 5" descr="Почтовая бумага"/>
            <p:cNvSpPr>
              <a:spLocks noChangeArrowheads="1"/>
            </p:cNvSpPr>
            <p:nvPr/>
          </p:nvSpPr>
          <p:spPr bwMode="auto">
            <a:xfrm>
              <a:off x="1573" y="3577"/>
              <a:ext cx="4995" cy="2681"/>
            </a:xfrm>
            <a:prstGeom prst="wedgeRoundRectCallout">
              <a:avLst>
                <a:gd name="adj1" fmla="val 39060"/>
                <a:gd name="adj2" fmla="val -68222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b="1" dirty="0"/>
                <a:t>Наблюдения</a:t>
              </a:r>
              <a:r>
                <a:rPr lang="ru-RU" altLang="ru-RU" sz="1600" b="1" dirty="0"/>
                <a:t> – целенаправленный процесс, в результате которого ребенок должен сам получать знания</a:t>
              </a:r>
              <a:endParaRPr lang="ru-RU" altLang="ru-RU" sz="1600" dirty="0"/>
            </a:p>
          </p:txBody>
        </p:sp>
        <p:sp>
          <p:nvSpPr>
            <p:cNvPr id="86024" name="AutoShape 6" descr="Букет"/>
            <p:cNvSpPr>
              <a:spLocks noChangeArrowheads="1"/>
            </p:cNvSpPr>
            <p:nvPr/>
          </p:nvSpPr>
          <p:spPr bwMode="auto">
            <a:xfrm>
              <a:off x="10888" y="3811"/>
              <a:ext cx="4530" cy="2150"/>
            </a:xfrm>
            <a:prstGeom prst="wedgeRoundRectCallout">
              <a:avLst>
                <a:gd name="adj1" fmla="val -46856"/>
                <a:gd name="adj2" fmla="val -81579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b="1" dirty="0"/>
                <a:t>Поисковая деятельность</a:t>
              </a:r>
              <a:br>
                <a:rPr lang="ru-RU" altLang="ru-RU" b="1" dirty="0"/>
              </a:br>
              <a:r>
                <a:rPr lang="ru-RU" altLang="ru-RU" sz="1600" b="1" dirty="0"/>
                <a:t>как нахождение способа действия</a:t>
              </a:r>
              <a:endParaRPr lang="ru-RU" altLang="ru-RU" sz="1600" dirty="0"/>
            </a:p>
          </p:txBody>
        </p:sp>
        <p:sp>
          <p:nvSpPr>
            <p:cNvPr id="86025" name="AutoShape 7" descr="Белый мрамор"/>
            <p:cNvSpPr>
              <a:spLocks noChangeArrowheads="1"/>
            </p:cNvSpPr>
            <p:nvPr/>
          </p:nvSpPr>
          <p:spPr bwMode="auto">
            <a:xfrm>
              <a:off x="1573" y="6756"/>
              <a:ext cx="5694" cy="3330"/>
            </a:xfrm>
            <a:prstGeom prst="wedgeEllipseCallout">
              <a:avLst>
                <a:gd name="adj1" fmla="val 66167"/>
                <a:gd name="adj2" fmla="val -55583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 dirty="0" err="1"/>
                <a:t>Демонстрационные</a:t>
              </a:r>
              <a:r>
                <a:rPr lang="en-US" altLang="ru-RU" sz="1600" b="1" dirty="0"/>
                <a:t> (</a:t>
              </a:r>
              <a:r>
                <a:rPr lang="en-US" altLang="ru-RU" sz="1600" b="1" dirty="0" err="1"/>
                <a:t>показ</a:t>
              </a:r>
              <a:r>
                <a:rPr lang="en-US" altLang="ru-RU" sz="1600" b="1" dirty="0"/>
                <a:t> </a:t>
              </a:r>
              <a:r>
                <a:rPr lang="en-US" altLang="ru-RU" sz="1600" b="1" dirty="0" err="1"/>
                <a:t>воспитателя</a:t>
              </a:r>
              <a:r>
                <a:rPr lang="en-US" altLang="ru-RU" sz="1600" b="1" dirty="0"/>
                <a:t>) и </a:t>
              </a:r>
              <a:r>
                <a:rPr lang="en-US" altLang="ru-RU" sz="1600" b="1" dirty="0" err="1"/>
                <a:t>лабораторные</a:t>
              </a:r>
              <a:r>
                <a:rPr lang="en-US" altLang="ru-RU" sz="1600" b="1" dirty="0"/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 dirty="0"/>
                <a:t>(дети вместе</a:t>
              </a:r>
              <a:br>
                <a:rPr lang="ru-RU" altLang="ru-RU" sz="1600" b="1" dirty="0"/>
              </a:br>
              <a:r>
                <a:rPr lang="ru-RU" altLang="ru-RU" sz="1600" b="1" dirty="0"/>
                <a:t>с воспитателем,</a:t>
              </a:r>
              <a:br>
                <a:rPr lang="ru-RU" altLang="ru-RU" sz="1600" b="1" dirty="0"/>
              </a:br>
              <a:r>
                <a:rPr lang="ru-RU" altLang="ru-RU" sz="1600" b="1" dirty="0"/>
                <a:t>с его помощью)</a:t>
              </a:r>
              <a:endParaRPr lang="ru-RU" altLang="ru-RU" sz="1600" dirty="0"/>
            </a:p>
          </p:txBody>
        </p:sp>
        <p:sp>
          <p:nvSpPr>
            <p:cNvPr id="86026" name="AutoShape 8" descr="Белый мрамор"/>
            <p:cNvSpPr>
              <a:spLocks noChangeArrowheads="1"/>
            </p:cNvSpPr>
            <p:nvPr/>
          </p:nvSpPr>
          <p:spPr bwMode="auto">
            <a:xfrm>
              <a:off x="6568" y="9008"/>
              <a:ext cx="5498" cy="1457"/>
            </a:xfrm>
            <a:prstGeom prst="wedgeEllipseCallout">
              <a:avLst>
                <a:gd name="adj1" fmla="val -12565"/>
                <a:gd name="adj2" fmla="val -207222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 dirty="0" err="1"/>
                <a:t>Кратковременные</a:t>
              </a:r>
              <a:r>
                <a:rPr lang="en-US" altLang="ru-RU" sz="1600" b="1" dirty="0"/>
                <a:t> и </a:t>
              </a:r>
              <a:r>
                <a:rPr lang="en-US" altLang="ru-RU" sz="1600" b="1" dirty="0" err="1"/>
                <a:t>долгосрочные</a:t>
              </a:r>
              <a:endParaRPr lang="ru-RU" altLang="ru-RU" sz="1600" dirty="0"/>
            </a:p>
          </p:txBody>
        </p:sp>
        <p:sp>
          <p:nvSpPr>
            <p:cNvPr id="86027" name="AutoShape 9" descr="Белый мрамор"/>
            <p:cNvSpPr>
              <a:spLocks noChangeArrowheads="1"/>
            </p:cNvSpPr>
            <p:nvPr/>
          </p:nvSpPr>
          <p:spPr bwMode="auto">
            <a:xfrm>
              <a:off x="10483" y="7286"/>
              <a:ext cx="5440" cy="1791"/>
            </a:xfrm>
            <a:prstGeom prst="wedgeEllipseCallout">
              <a:avLst>
                <a:gd name="adj1" fmla="val -57778"/>
                <a:gd name="adj2" fmla="val -8765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US" altLang="ru-RU" sz="1600" b="1" dirty="0" err="1"/>
                <a:t>Опыт-доказательство</a:t>
              </a:r>
              <a:r>
                <a:rPr lang="en-US" altLang="ru-RU" sz="1600" b="1" dirty="0"/>
                <a:t> и </a:t>
              </a:r>
              <a:r>
                <a:rPr lang="en-US" altLang="ru-RU" sz="1600" b="1" dirty="0" err="1"/>
                <a:t>опыт-исследование</a:t>
              </a:r>
              <a:endParaRPr lang="ru-RU" alt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9671"/>
            <a:ext cx="7303736" cy="11430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КОНСТРУИРОВАНИЕ ИЗ РАЗЛИЧНЫХ МАТЕРИАЛОВ</a:t>
            </a:r>
            <a:endParaRPr lang="ru-RU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0" y="1567832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-из строительного материала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(конструкторы, модули);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 природного и бросового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атериала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(нетрадиционные виды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-из бумаги и картона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(традиционные, оригами и др.);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свободное конструирование.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2681"/>
            <a:ext cx="2667000" cy="168996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player.myshared.ru/260692/data/images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1142999"/>
            <a:ext cx="2583382" cy="1915943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514600" cy="197708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7775575" cy="1524000"/>
          </a:xfrm>
        </p:spPr>
        <p:txBody>
          <a:bodyPr anchor="b">
            <a:normAutofit fontScale="925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«Задачи, направления и содержание работы с детьми по образовательной области «Познание» в соответствии с ФГОС ДО» </a:t>
            </a:r>
          </a:p>
        </p:txBody>
      </p:sp>
      <p:pic>
        <p:nvPicPr>
          <p:cNvPr id="1026" name="Picture 2" descr="C:\Users\Юлия\Documents\Ассорти\0_9ff3f_df58b2ad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363" y="3962400"/>
            <a:ext cx="2149637" cy="198664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52400" y="381000"/>
            <a:ext cx="1908175" cy="16589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19200" y="593151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©</a:t>
            </a:r>
            <a:r>
              <a:rPr lang="ru-RU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МДОУ детский сад № 2 «Малыш», г. Переславля-Залесского,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5847187"/>
          </a:xfrm>
        </p:spPr>
        <p:txBody>
          <a:bodyPr>
            <a:normAutofit fontScale="90000"/>
          </a:bodyPr>
          <a:lstStyle/>
          <a:p>
            <a:pPr marL="182880" lvl="0" indent="0">
              <a:spcBef>
                <a:spcPts val="0"/>
              </a:spcBef>
              <a:buNone/>
            </a:pPr>
            <a:r>
              <a:rPr lang="ru-RU" sz="28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Федеральные государственные образовательные стандарты дошкольного образования (ФГОС ДО) предъявляют ряд требований к образовательным программам дошкольного образования. </a:t>
            </a:r>
            <a:br>
              <a:rPr lang="ru-RU" sz="28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Содержание </a:t>
            </a:r>
            <a: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Программы должно обеспечивать развитие личности, мотивации и способностей детей в различных видах деятельности и охватывать следующие образовательные области:</a:t>
            </a:r>
            <a:b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• социально-коммуникативное развитие;</a:t>
            </a:r>
            <a:b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• познавательное развитие; </a:t>
            </a:r>
            <a:b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• </a:t>
            </a:r>
            <a: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речевое развитие; </a:t>
            </a:r>
            <a:b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• </a:t>
            </a:r>
            <a: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художественно-эстетическое развитие; </a:t>
            </a:r>
            <a:b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• </a:t>
            </a:r>
            <a: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физическое развитие. </a:t>
            </a:r>
            <a:br>
              <a:rPr lang="ru-RU" sz="2800" cap="none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870700" cy="10445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quarter" idx="13"/>
          </p:nvPr>
        </p:nvSpPr>
        <p:spPr>
          <a:xfrm>
            <a:off x="1295400" y="1219200"/>
            <a:ext cx="6705600" cy="4724400"/>
          </a:xfrm>
        </p:spPr>
        <p:txBody>
          <a:bodyPr>
            <a:normAutofit fontScale="77500" lnSpcReduction="20000"/>
          </a:bodyPr>
          <a:lstStyle/>
          <a:p>
            <a:pPr marL="45720" indent="0" algn="just" eaLnBrk="1" hangingPunct="1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Познание – это знакомство ребенка с окружающей действительностью, эмоциональное освоение мира.</a:t>
            </a:r>
          </a:p>
          <a:p>
            <a:pPr eaLnBrk="1" hangingPunct="1"/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согласно ФГОС ДО – образовательная область, которая рассматривает формирование познавательных интересов и познавательных действий ребенка в различных видах деятельности. А также развитие интеллектуальных качеств дошкольников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10400" cy="437388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ПОЗНАВАТЕЛЬНОГО РАЗВИТИЯ: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ru-RU" sz="28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познавательных интересов и познавательных способностей детей, которые можно подразделить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на: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сенсорные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интеллектуально-познавательные,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интеллектуально-творческие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7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43" y="152401"/>
            <a:ext cx="9068042" cy="6705600"/>
            <a:chOff x="574" y="138"/>
            <a:chExt cx="13552" cy="9143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916" y="138"/>
              <a:ext cx="13210" cy="914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ЗАДАЧИ ПОЗНАВАТЕЛЬНОГО </a:t>
              </a:r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РАЗВИТИЯ</a:t>
              </a:r>
              <a:r>
                <a:rPr lang="ru-RU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endPara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4" y="974"/>
              <a:ext cx="13386" cy="2514"/>
              <a:chOff x="1116" y="912"/>
              <a:chExt cx="13386" cy="2549"/>
            </a:xfrm>
          </p:grpSpPr>
          <p:sp>
            <p:nvSpPr>
              <p:cNvPr id="78860" name="Text Box 6"/>
              <p:cNvSpPr txBox="1">
                <a:spLocks noChangeArrowheads="1"/>
              </p:cNvSpPr>
              <p:nvPr/>
            </p:nvSpPr>
            <p:spPr bwMode="auto">
              <a:xfrm>
                <a:off x="1116" y="912"/>
                <a:ext cx="13386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Развитие интересов детей, любознательности и познавательной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мотивации.</a:t>
                </a:r>
                <a:endPara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defRPr/>
                </a:pPr>
                <a:endParaRPr lang="ru-RU" b="1" dirty="0">
                  <a:solidFill>
                    <a:srgbClr val="002060"/>
                  </a:solidFill>
                  <a:latin typeface="+mj-lt"/>
                </a:endParaRPr>
              </a:p>
              <a:p>
                <a:pPr>
                  <a:lnSpc>
                    <a:spcPct val="90000"/>
                  </a:lnSpc>
                  <a:defRPr/>
                </a:pPr>
                <a:endParaRPr lang="ru-RU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78861" name="Text Box 7"/>
              <p:cNvSpPr txBox="1">
                <a:spLocks noChangeArrowheads="1"/>
              </p:cNvSpPr>
              <p:nvPr/>
            </p:nvSpPr>
            <p:spPr bwMode="auto">
              <a:xfrm>
                <a:off x="1116" y="1960"/>
                <a:ext cx="13317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познавательных действий, становление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сознания.</a:t>
                </a:r>
                <a:endPara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862" name="Text Box 8"/>
              <p:cNvSpPr txBox="1">
                <a:spLocks noChangeArrowheads="1"/>
              </p:cNvSpPr>
              <p:nvPr/>
            </p:nvSpPr>
            <p:spPr bwMode="auto">
              <a:xfrm>
                <a:off x="1116" y="3002"/>
                <a:ext cx="13308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азвитие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воображения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творческой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активности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74" y="3567"/>
              <a:ext cx="13469" cy="5307"/>
              <a:chOff x="874" y="4487"/>
              <a:chExt cx="13469" cy="5307"/>
            </a:xfrm>
          </p:grpSpPr>
          <p:sp>
            <p:nvSpPr>
              <p:cNvPr id="78857" name="Text Box 10"/>
              <p:cNvSpPr txBox="1">
                <a:spLocks noChangeArrowheads="1"/>
              </p:cNvSpPr>
              <p:nvPr/>
            </p:nvSpPr>
            <p:spPr bwMode="auto">
              <a:xfrm>
                <a:off x="874" y="7292"/>
                <a:ext cx="13236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праздниках.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ru-RU" sz="2400" b="1" dirty="0"/>
              </a:p>
              <a:p>
                <a:pPr>
                  <a:lnSpc>
                    <a:spcPct val="90000"/>
                  </a:lnSpc>
                  <a:defRPr/>
                </a:pPr>
                <a:endParaRPr lang="ru-RU" sz="1600" dirty="0"/>
              </a:p>
            </p:txBody>
          </p:sp>
          <p:sp>
            <p:nvSpPr>
              <p:cNvPr id="78858" name="Text Box 11"/>
              <p:cNvSpPr txBox="1">
                <a:spLocks noChangeArrowheads="1"/>
              </p:cNvSpPr>
              <p:nvPr/>
            </p:nvSpPr>
            <p:spPr bwMode="auto">
              <a:xfrm>
                <a:off x="874" y="4487"/>
                <a:ext cx="13297" cy="1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>
                  <a:lnSpc>
                    <a:spcPct val="90000"/>
                  </a:lnSpc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.)</a:t>
                </a:r>
              </a:p>
              <a:p>
                <a:pPr algn="just">
                  <a:lnSpc>
                    <a:spcPct val="90000"/>
                  </a:lnSpc>
                  <a:defRPr/>
                </a:pP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859" name="Text Box 12"/>
              <p:cNvSpPr txBox="1">
                <a:spLocks noChangeArrowheads="1"/>
              </p:cNvSpPr>
              <p:nvPr/>
            </p:nvSpPr>
            <p:spPr bwMode="auto">
              <a:xfrm>
                <a:off x="874" y="8746"/>
                <a:ext cx="13469" cy="1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первичных представлений о планете Земля как общем доме людей,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об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особенностях её природы, многообразии стран и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народов.</a:t>
                </a:r>
                <a:endPara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2A039-6799-4E1D-8C84-B876650ADA1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152400" y="762000"/>
            <a:ext cx="8763000" cy="59436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деятельность- форма активности ребенка, направленная на взаимодействие с другим человеком как субъектом, партнером по общению: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-Формы общения со взрослым; 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-Формы общения со сверстниками.</a:t>
            </a:r>
          </a:p>
          <a:p>
            <a:pPr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– форма активности ребенка, направленная на познание свойств и связей объектов, явлений, освоение способов познания, способствующая формированию целостной картины мира:</a:t>
            </a:r>
          </a:p>
          <a:p>
            <a:pPr marL="609600" indent="-609600"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Экспериментирование;</a:t>
            </a:r>
          </a:p>
          <a:p>
            <a:pPr marL="609600" indent="-609600"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Исследование;</a:t>
            </a:r>
          </a:p>
          <a:p>
            <a:pPr marL="609600" indent="-609600" eaLnBrk="1" hangingPunct="1">
              <a:buFontTx/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Моделирование -  замещение, составление моделей, деятельность с использование моделей; по характеру моделей: предметное моделирование, знаковое моделирование, мысленное моделирование;</a:t>
            </a:r>
          </a:p>
          <a:p>
            <a:pPr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наблюдение, экскурсия;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решение проблемных ситуаций;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реализация проектов;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интеллектуальные игры (головоломки, викторины, задачи-шутки, ребусы, кроссворды, шарады);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увлечения;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конструирование.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/>
          </p:cNvSpPr>
          <p:nvPr/>
        </p:nvSpPr>
        <p:spPr bwMode="auto">
          <a:xfrm>
            <a:off x="545426" y="-12138"/>
            <a:ext cx="779303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973138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ПОЗНАВАТЕЛЬНОГО РАЗВИТИЯ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элементарных математических представлений</a:t>
            </a:r>
          </a:p>
          <a:p>
            <a:pPr algn="just" eaLnBrk="1" hangingPunct="1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и мир природы</a:t>
            </a:r>
          </a:p>
          <a:p>
            <a:pPr algn="just" eaLnBrk="1" hangingPunct="1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</a:t>
            </a:r>
          </a:p>
          <a:p>
            <a:pPr algn="just" eaLnBrk="1" hangingPunct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различных материалов :</a:t>
            </a:r>
          </a:p>
          <a:p>
            <a:pPr algn="just" eaLnBrk="1" hangingPunct="1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из природного материала</a:t>
            </a:r>
          </a:p>
          <a:p>
            <a:pPr algn="just" eaLnBrk="1" hangingPunct="1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 из бросового материала</a:t>
            </a:r>
          </a:p>
          <a:p>
            <a:pPr algn="just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из строительного материала</a:t>
            </a:r>
          </a:p>
          <a:p>
            <a:pPr eaLnBrk="1" hangingPunct="1"/>
            <a:endParaRPr lang="ru-RU" sz="1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ACA2C-CF20-4472-80A1-CE9083A86B1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1" y="0"/>
            <a:ext cx="829468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ЭЛЕМЕНТАРНЫХ МАТЕМАТИЧЕСКИХ ПРЕДСТАВЛЕНИЙ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143000"/>
            <a:ext cx="85994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содержанием первоначальных математических представлений и понятий в соответствии с важнейшими категориями, составляющими математическую действительность (формирование представлений о числе, количестве, отношениях, величине, пространстве, времени и способах их познания, оперирования ими; осознанное формирование счетных, вычислительных и аналитических навыков) 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элементов понятийного и эвристического мышления, поисковой деятельности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основе формирования развернутых практических действий с предметами, наглядным материалом и условными символами, развитие умственных действий) 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Формирование культуры учебно-познавательной и интеллектуальной деятельности (на основе овладения предпосылками учебных навыков, понятия и постановки учебно-познавательной задачи, развития операционных и регулятивных компонентов учебной деятельности) 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767</TotalTime>
  <Words>808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Федеральные государственные образовательные стандарты дошкольного образования (ФГОС ДО) предъявляют ряд требований к образовательным программам дошкольного образования.  Содержание Программы должно обеспечивать развитие личности, мотивации и способностей детей в различных видах деятельности и охватывать следующие образовательные области:  • социально-коммуникативное развитие;  • познавательное развитие;   • речевое развитие;   • художественно-эстетическое развитие;   • физическое развитие.  </vt:lpstr>
      <vt:lpstr>ПОЗНАВАТЕЛЬНОЕ РАЗВИТИЕ</vt:lpstr>
      <vt:lpstr>Презентация PowerPoint</vt:lpstr>
      <vt:lpstr>Презентация PowerPoint</vt:lpstr>
      <vt:lpstr>Презентация PowerPoint</vt:lpstr>
      <vt:lpstr>НАПРАВЛЕНИЯ ПОЗНАВАТЕЛЬНОГО РАЗВИТИЯ</vt:lpstr>
      <vt:lpstr>Презентация PowerPoint</vt:lpstr>
      <vt:lpstr> </vt:lpstr>
      <vt:lpstr>РЕБЁНОК И МИР ПРИРОДЫ</vt:lpstr>
      <vt:lpstr>СИСТЕМА ФОРМИРОВАНИЯ ОТНОШЕНИЯ РЕБЁНКА К ПРИРОДЕ РОДНОГО КРАЯ</vt:lpstr>
      <vt:lpstr>ДЕТСКОЕ ЭКСПЕРИМЕНТИРОВАНИЕ</vt:lpstr>
      <vt:lpstr>КОНСТРУИРОВАНИЕ ИЗ РАЗЛИЧНЫХ МАТЕРИАЛОВ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Мамуля</dc:creator>
  <cp:lastModifiedBy>Admin</cp:lastModifiedBy>
  <cp:revision>61</cp:revision>
  <dcterms:created xsi:type="dcterms:W3CDTF">2014-12-14T07:36:19Z</dcterms:created>
  <dcterms:modified xsi:type="dcterms:W3CDTF">2015-03-27T07:38:15Z</dcterms:modified>
</cp:coreProperties>
</file>