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5"/>
  </p:notesMasterIdLst>
  <p:sldIdLst>
    <p:sldId id="256" r:id="rId2"/>
    <p:sldId id="293" r:id="rId3"/>
    <p:sldId id="259" r:id="rId4"/>
    <p:sldId id="258" r:id="rId5"/>
    <p:sldId id="294" r:id="rId6"/>
    <p:sldId id="295" r:id="rId7"/>
    <p:sldId id="260" r:id="rId8"/>
    <p:sldId id="296" r:id="rId9"/>
    <p:sldId id="261" r:id="rId10"/>
    <p:sldId id="265" r:id="rId11"/>
    <p:sldId id="264" r:id="rId12"/>
    <p:sldId id="262" r:id="rId13"/>
    <p:sldId id="263" r:id="rId14"/>
    <p:sldId id="270" r:id="rId15"/>
    <p:sldId id="268" r:id="rId16"/>
    <p:sldId id="271" r:id="rId17"/>
    <p:sldId id="272" r:id="rId18"/>
    <p:sldId id="267" r:id="rId19"/>
    <p:sldId id="266" r:id="rId20"/>
    <p:sldId id="274" r:id="rId21"/>
    <p:sldId id="273" r:id="rId22"/>
    <p:sldId id="275" r:id="rId23"/>
    <p:sldId id="277" r:id="rId24"/>
    <p:sldId id="276" r:id="rId25"/>
    <p:sldId id="278" r:id="rId26"/>
    <p:sldId id="279" r:id="rId27"/>
    <p:sldId id="280" r:id="rId28"/>
    <p:sldId id="301" r:id="rId29"/>
    <p:sldId id="281" r:id="rId30"/>
    <p:sldId id="282" r:id="rId31"/>
    <p:sldId id="298" r:id="rId32"/>
    <p:sldId id="283" r:id="rId33"/>
    <p:sldId id="285" r:id="rId34"/>
    <p:sldId id="286" r:id="rId35"/>
    <p:sldId id="287" r:id="rId36"/>
    <p:sldId id="297" r:id="rId37"/>
    <p:sldId id="288" r:id="rId38"/>
    <p:sldId id="289" r:id="rId39"/>
    <p:sldId id="300" r:id="rId40"/>
    <p:sldId id="302" r:id="rId41"/>
    <p:sldId id="303" r:id="rId42"/>
    <p:sldId id="311" r:id="rId43"/>
    <p:sldId id="304" r:id="rId44"/>
    <p:sldId id="305" r:id="rId45"/>
    <p:sldId id="306" r:id="rId46"/>
    <p:sldId id="307" r:id="rId47"/>
    <p:sldId id="308" r:id="rId48"/>
    <p:sldId id="309" r:id="rId49"/>
    <p:sldId id="310" r:id="rId50"/>
    <p:sldId id="290" r:id="rId51"/>
    <p:sldId id="291" r:id="rId52"/>
    <p:sldId id="292" r:id="rId53"/>
    <p:sldId id="299" r:id="rId5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5" autoAdjust="0"/>
    <p:restoredTop sz="86428" autoAdjust="0"/>
  </p:normalViewPr>
  <p:slideViewPr>
    <p:cSldViewPr>
      <p:cViewPr varScale="1">
        <p:scale>
          <a:sx n="63" d="100"/>
          <a:sy n="63" d="100"/>
        </p:scale>
        <p:origin x="-1782" y="-108"/>
      </p:cViewPr>
      <p:guideLst>
        <p:guide orient="horz" pos="2160"/>
        <p:guide pos="2880"/>
      </p:guideLst>
    </p:cSldViewPr>
  </p:slideViewPr>
  <p:outlineViewPr>
    <p:cViewPr>
      <p:scale>
        <a:sx n="33" d="100"/>
        <a:sy n="33" d="100"/>
      </p:scale>
      <p:origin x="0" y="1303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10CBE0-EE20-47F5-848B-DA22CBC23250}" type="datetimeFigureOut">
              <a:rPr lang="ru-RU" smtClean="0"/>
              <a:pPr/>
              <a:t>01.04.2015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12AE3D-54AC-45F9-8725-20D1D46C3EFE}" type="slidenum">
              <a:rPr lang="ru-RU" smtClean="0"/>
              <a:pPr/>
              <a:t>‹#›</a:t>
            </a:fld>
            <a:endParaRPr lang="ru-RU"/>
          </a:p>
        </p:txBody>
      </p:sp>
    </p:spTree>
    <p:extLst>
      <p:ext uri="{BB962C8B-B14F-4D97-AF65-F5344CB8AC3E}">
        <p14:creationId xmlns:p14="http://schemas.microsoft.com/office/powerpoint/2010/main" val="595978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212AE3D-54AC-45F9-8725-20D1D46C3EFE}" type="slidenum">
              <a:rPr lang="ru-RU" smtClean="0"/>
              <a:pPr/>
              <a:t>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212AE3D-54AC-45F9-8725-20D1D46C3EFE}" type="slidenum">
              <a:rPr lang="ru-RU" smtClean="0"/>
              <a:pPr/>
              <a:t>37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5B106E36-FD25-4E2D-B0AA-010F637433A0}" type="datetimeFigureOut">
              <a:rPr lang="ru-RU" smtClean="0"/>
              <a:pPr/>
              <a:t>01.04.2015</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01.04.2015</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5B106E36-FD25-4E2D-B0AA-010F637433A0}" type="datetimeFigureOut">
              <a:rPr lang="ru-RU" smtClean="0"/>
              <a:pPr/>
              <a:t>01.04.2015</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01.04.2015</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5B106E36-FD25-4E2D-B0AA-010F637433A0}" type="datetimeFigureOut">
              <a:rPr lang="ru-RU" smtClean="0"/>
              <a:pPr/>
              <a:t>01.04.2015</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extLst/>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01.04.2015</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B106E36-FD25-4E2D-B0AA-010F637433A0}" type="datetimeFigureOut">
              <a:rPr lang="ru-RU" smtClean="0"/>
              <a:pPr/>
              <a:t>01.04.2015</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5B106E36-FD25-4E2D-B0AA-010F637433A0}" type="datetimeFigureOut">
              <a:rPr lang="ru-RU" smtClean="0"/>
              <a:pPr/>
              <a:t>01.04.2015</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5B106E36-FD25-4E2D-B0AA-010F637433A0}" type="datetimeFigureOut">
              <a:rPr lang="ru-RU" smtClean="0"/>
              <a:pPr/>
              <a:t>01.04.2015</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01.04.2015</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5B106E36-FD25-4E2D-B0AA-010F637433A0}" type="datetimeFigureOut">
              <a:rPr lang="ru-RU" smtClean="0"/>
              <a:pPr/>
              <a:t>01.04.2015</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5B106E36-FD25-4E2D-B0AA-010F637433A0}" type="datetimeFigureOut">
              <a:rPr lang="ru-RU" smtClean="0"/>
              <a:pPr/>
              <a:t>01.04.2015</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1087;&#1088;&#1080;&#1083;&#1086;&#1078;&#1077;&#1085;&#1080;&#1077;%20&#1082;%20&#1101;&#1083;&#1077;&#1082;&#1090;&#1088;&#1080;&#1095;&#1077;&#1089;&#1090;&#1074;&#1091;/&#1044;&#1086;&#1084;&#1072;&#1096;&#1085;&#1077;&#1077;%20&#1086;&#1073;&#1091;&#1095;&#1077;&#1085;&#1080;&#1077;%20&#1087;&#1088;&#1086;%20&#1101;&#1083;&#1077;&#1082;&#1090;&#1088;&#1080;&#1095;&#1077;&#1089;&#1090;&#1074;&#1086;.doc" TargetMode="Externa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1087;&#1088;&#1080;&#1083;&#1086;&#1078;&#1077;&#1085;&#1080;&#1077;%20&#1082;%20&#1101;&#1083;&#1077;&#1082;&#1090;&#1088;&#1080;&#1095;&#1077;&#1089;&#1090;&#1074;&#1091;/&#1055;&#1086;&#1095;&#1077;&#1084;&#1091;%20&#1075;&#1086;&#1088;&#1080;&#1090;%20&#1092;&#1086;&#1085;&#1072;&#1088;&#1080;&#1082;.docx" TargetMode="External"/><Relationship Id="rId3" Type="http://schemas.openxmlformats.org/officeDocument/2006/relationships/hyperlink" Target="&#1087;&#1088;&#1080;&#1083;&#1086;&#1078;&#1077;&#1085;&#1080;&#1077;%20&#1082;%20&#1101;&#1083;&#1077;&#1082;&#1090;&#1088;&#1080;&#1095;&#1077;&#1089;&#1090;&#1074;&#1091;/&#1086;&#1090;&#1082;&#1091;&#1076;&#1072;%20&#1074;%20&#1085;&#1072;&#1096;%20&#1076;&#1086;&#1084;%20&#1087;&#1088;&#1080;&#1093;&#1086;&#1076;&#1080;&#1090;%20&#1101;&#1083;&#1077;&#1082;&#1090;&#1088;&#1080;&#1095;&#1077;&#1089;&#1090;&#1074;&#1086;" TargetMode="External"/><Relationship Id="rId7" Type="http://schemas.openxmlformats.org/officeDocument/2006/relationships/hyperlink" Target="&#1087;&#1088;&#1080;&#1083;&#1086;&#1078;&#1077;&#1085;&#1080;&#1077;%20&#1082;%20&#1101;&#1083;&#1077;&#1082;&#1090;&#1088;&#1080;&#1095;&#1077;&#1089;&#1090;&#1074;&#1091;/&#1069;&#1083;&#1077;&#1082;&#1090;&#1088;&#1080;&#1095;&#1077;&#1089;&#1082;&#1080;&#1081;%20&#1090;&#1077;&#1072;&#1090;&#1088;.docx" TargetMode="External"/><Relationship Id="rId2" Type="http://schemas.openxmlformats.org/officeDocument/2006/relationships/hyperlink" Target="&#1087;&#1088;&#1080;&#1083;&#1086;&#1078;&#1077;&#1085;&#1080;&#1077;%20&#1082;%20&#1101;&#1083;&#1077;&#1082;&#1090;&#1088;&#1080;&#1095;&#1077;&#1089;&#1090;&#1074;&#1091;/&#1044;&#1086;&#1073;&#1088;&#1086;&#1077;%20&#1101;&#1083;&#1077;&#1082;&#1090;&#1088;&#1080;&#1095;&#1077;&#1089;&#1090;&#1074;&#1086;.docx" TargetMode="External"/><Relationship Id="rId1" Type="http://schemas.openxmlformats.org/officeDocument/2006/relationships/slideLayout" Target="../slideLayouts/slideLayout2.xml"/><Relationship Id="rId6" Type="http://schemas.openxmlformats.org/officeDocument/2006/relationships/hyperlink" Target="&#1087;&#1088;&#1080;&#1083;&#1086;&#1078;&#1077;&#1085;&#1080;&#1077;%20&#1082;%20&#1101;&#1083;&#1077;&#1082;&#1090;&#1088;&#1080;&#1095;&#1077;&#1089;&#1090;&#1074;&#1091;/&#1086;&#1087;&#1099;&#1090;&#1099;.docx" TargetMode="External"/><Relationship Id="rId11" Type="http://schemas.openxmlformats.org/officeDocument/2006/relationships/hyperlink" Target="&#1087;&#1088;&#1080;&#1083;&#1086;&#1078;&#1077;&#1085;&#1080;&#1077;%20&#1082;%20&#1101;&#1083;&#1077;&#1082;&#1090;&#1088;&#1080;&#1095;&#1077;&#1089;&#1090;&#1074;&#1091;/&#1063;&#1090;&#1086;%20&#1043;&#1076;&#1077;%20&#1050;&#1086;&#1075;&#1076;&#1072;.docx" TargetMode="External"/><Relationship Id="rId5" Type="http://schemas.openxmlformats.org/officeDocument/2006/relationships/hyperlink" Target="&#1087;&#1088;&#1080;&#1083;&#1086;&#1078;&#1077;&#1085;&#1080;&#1077;%20&#1082;%20&#1101;&#1083;&#1077;&#1082;&#1090;&#1088;&#1080;&#1095;&#1077;&#1089;&#1090;&#1074;&#1091;/&#1061;&#1091;&#1076;&#1086;&#1078;&#1077;&#1089;&#1090;&#1074;&#1077;&#1085;&#1085;&#1072;&#1103;%20&#1083;&#1080;&#1090;&#1077;&#1088;.%20&#1087;&#1088;&#1086;%20&#1101;&#1083;&#1077;&#1082;&#1090;&#1088;&#1080;&#1095;&#1077;&#1089;&#1090;&#1074;&#1086;.docx" TargetMode="External"/><Relationship Id="rId10" Type="http://schemas.openxmlformats.org/officeDocument/2006/relationships/hyperlink" Target="&#1087;&#1088;&#1080;&#1083;&#1086;&#1078;&#1077;&#1085;&#1080;&#1077;%20&#1082;%20&#1101;&#1083;&#1077;&#1082;&#1090;&#1088;&#1080;&#1095;&#1077;&#1089;&#1090;&#1074;&#1091;/&#1044;&#1086;&#1089;&#1091;&#1075;%20&#1045;&#1075;&#1086;%20&#1042;&#1077;&#1083;&#1080;&#1095;&#1077;&#1089;&#1090;&#1074;&#1086;%20&#1069;&#1083;&#1077;&#1082;&#1090;&#1088;&#1080;&#1095;&#1077;&#1089;&#1090;&#1074;&#1086;.docx" TargetMode="External"/><Relationship Id="rId4" Type="http://schemas.openxmlformats.org/officeDocument/2006/relationships/hyperlink" Target="&#1087;&#1088;&#1080;&#1083;&#1086;&#1078;&#1077;&#1085;&#1080;&#1077;%20&#1082;%20&#1101;&#1083;&#1077;&#1082;&#1090;&#1088;&#1080;&#1095;&#1077;&#1089;&#1090;&#1074;&#1091;/&#1044;&#1080;&#1076;&#1072;&#1082;&#1090;&#1080;&#1095;&#1077;&#1089;&#1082;&#1080;&#1077;%20&#1080;&#1075;&#1088;&#1099;.docx" TargetMode="External"/><Relationship Id="rId9" Type="http://schemas.openxmlformats.org/officeDocument/2006/relationships/hyperlink" Target="&#1087;&#1088;&#1080;&#1083;&#1086;&#1078;&#1077;&#1085;&#1080;&#1077;%20&#1082;%20&#1101;&#1083;&#1077;&#1082;&#1090;&#1088;&#1080;&#1095;&#1077;&#1089;&#1090;&#1074;&#1091;/&#1084;&#1086;&#1083;&#1085;&#1080;&#110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xml"/><Relationship Id="rId5" Type="http://schemas.openxmlformats.org/officeDocument/2006/relationships/image" Target="../media/image59.jpe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 Id="rId5" Type="http://schemas.openxmlformats.org/officeDocument/2006/relationships/image" Target="../media/image63.jpeg"/><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8.xml"/><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8.xml"/><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260648"/>
            <a:ext cx="8004724" cy="720080"/>
          </a:xfrm>
        </p:spPr>
        <p:txBody>
          <a:bodyPr/>
          <a:lstStyle/>
          <a:p>
            <a:r>
              <a:rPr lang="ru-RU" sz="2000"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Calibri" pitchFamily="34" charset="0"/>
              </a:rPr>
              <a:t>Муниципальное   дошкольное  образовательное   учреждение   детский  сад №2 «Малыш»</a:t>
            </a:r>
            <a:endParaRPr lang="ru-RU" sz="2000" dirty="0">
              <a:solidFill>
                <a:schemeClr val="tx1"/>
              </a:solidFill>
            </a:endParaRPr>
          </a:p>
        </p:txBody>
      </p:sp>
      <p:sp>
        <p:nvSpPr>
          <p:cNvPr id="3" name="Подзаголовок 2"/>
          <p:cNvSpPr>
            <a:spLocks noGrp="1"/>
          </p:cNvSpPr>
          <p:nvPr>
            <p:ph type="subTitle" idx="1"/>
          </p:nvPr>
        </p:nvSpPr>
        <p:spPr>
          <a:xfrm>
            <a:off x="611560" y="1340768"/>
            <a:ext cx="8280920" cy="5256584"/>
          </a:xfrm>
        </p:spPr>
        <p:txBody>
          <a:bodyPr>
            <a:normAutofit fontScale="92500" lnSpcReduction="10000"/>
          </a:bodyPr>
          <a:lstStyle/>
          <a:p>
            <a:endParaRPr lang="ru-RU" sz="2400" b="1" dirty="0" smtClean="0"/>
          </a:p>
          <a:p>
            <a:endParaRPr lang="ru-RU" sz="2400" b="1" dirty="0" smtClean="0"/>
          </a:p>
          <a:p>
            <a:pPr algn="ctr"/>
            <a:r>
              <a:rPr lang="ru-RU" sz="3200" b="1" dirty="0" smtClean="0">
                <a:solidFill>
                  <a:srgbClr val="FF0000"/>
                </a:solidFill>
              </a:rPr>
              <a:t>«Его Величество Электричество»</a:t>
            </a:r>
          </a:p>
          <a:p>
            <a:endParaRPr lang="ru-RU" sz="2400" b="1" dirty="0" smtClean="0"/>
          </a:p>
          <a:p>
            <a:endParaRPr lang="ru-RU" sz="2400" b="1" dirty="0" smtClean="0"/>
          </a:p>
          <a:p>
            <a:endParaRPr lang="ru-RU" sz="2400" b="1" dirty="0" smtClean="0"/>
          </a:p>
          <a:p>
            <a:endParaRPr lang="ru-RU" sz="2400" b="1" dirty="0" smtClean="0"/>
          </a:p>
          <a:p>
            <a:endParaRPr lang="ru-RU" sz="2400" b="1" dirty="0" smtClean="0">
              <a:solidFill>
                <a:schemeClr val="tx1"/>
              </a:solidFill>
            </a:endParaRPr>
          </a:p>
          <a:p>
            <a:r>
              <a:rPr lang="ru-RU" sz="2400" b="1" dirty="0" smtClean="0">
                <a:solidFill>
                  <a:schemeClr val="tx1"/>
                </a:solidFill>
              </a:rPr>
              <a:t>Воспитатель :</a:t>
            </a:r>
          </a:p>
          <a:p>
            <a:r>
              <a:rPr lang="ru-RU" sz="2400" b="1" dirty="0" smtClean="0">
                <a:solidFill>
                  <a:schemeClr val="tx1"/>
                </a:solidFill>
              </a:rPr>
              <a:t>Кондратьева Т.А.</a:t>
            </a:r>
          </a:p>
          <a:p>
            <a:endParaRPr lang="ru-RU" sz="2400" b="1" dirty="0" smtClean="0">
              <a:solidFill>
                <a:srgbClr val="FFFF00"/>
              </a:solidFill>
            </a:endParaRPr>
          </a:p>
          <a:p>
            <a:endParaRPr lang="ru-RU" sz="2400" b="1" dirty="0" smtClean="0">
              <a:solidFill>
                <a:srgbClr val="FFFF00"/>
              </a:solidFill>
            </a:endParaRPr>
          </a:p>
          <a:p>
            <a:r>
              <a:rPr lang="en-US" sz="2400" b="1" dirty="0" smtClean="0">
                <a:solidFill>
                  <a:schemeClr val="tx1"/>
                </a:solidFill>
              </a:rPr>
              <a:t>©</a:t>
            </a:r>
            <a:r>
              <a:rPr lang="ru-RU" sz="2400" b="1" dirty="0" smtClean="0">
                <a:solidFill>
                  <a:schemeClr val="tx1"/>
                </a:solidFill>
              </a:rPr>
              <a:t> МДОУ </a:t>
            </a:r>
            <a:r>
              <a:rPr lang="ru-RU" sz="2400" b="1" dirty="0" err="1" smtClean="0">
                <a:solidFill>
                  <a:schemeClr val="tx1"/>
                </a:solidFill>
              </a:rPr>
              <a:t>д</a:t>
            </a:r>
            <a:r>
              <a:rPr lang="en-US" sz="2400" b="1" dirty="0" smtClean="0">
                <a:solidFill>
                  <a:schemeClr val="tx1"/>
                </a:solidFill>
              </a:rPr>
              <a:t>/</a:t>
            </a:r>
            <a:r>
              <a:rPr lang="ru-RU" sz="2400" b="1" dirty="0" smtClean="0">
                <a:solidFill>
                  <a:schemeClr val="tx1"/>
                </a:solidFill>
              </a:rPr>
              <a:t>с «Малыш» г Переславль-Залесский 2014</a:t>
            </a:r>
          </a:p>
          <a:p>
            <a:endParaRPr lang="ru-RU" dirty="0">
              <a:solidFill>
                <a:schemeClr val="tx1"/>
              </a:solidFill>
            </a:endParaRPr>
          </a:p>
        </p:txBody>
      </p:sp>
      <p:pic>
        <p:nvPicPr>
          <p:cNvPr id="4" name="Рисунок 3" descr="http://im1-tub-ru.yandex.net/i?id=188655384-14-72&amp;n=21"/>
          <p:cNvPicPr/>
          <p:nvPr/>
        </p:nvPicPr>
        <p:blipFill>
          <a:blip r:embed="rId2" cstate="print"/>
          <a:srcRect/>
          <a:stretch>
            <a:fillRect/>
          </a:stretch>
        </p:blipFill>
        <p:spPr bwMode="auto">
          <a:xfrm rot="10800000">
            <a:off x="611560" y="2924944"/>
            <a:ext cx="3240360" cy="2376264"/>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516672"/>
          </a:xfrm>
        </p:spPr>
        <p:txBody>
          <a:bodyPr>
            <a:normAutofit/>
          </a:bodyPr>
          <a:lstStyle/>
          <a:p>
            <a:r>
              <a:rPr lang="ru-RU" sz="2800" dirty="0" smtClean="0">
                <a:solidFill>
                  <a:schemeClr val="accent1">
                    <a:lumMod val="50000"/>
                  </a:schemeClr>
                </a:solidFill>
              </a:rPr>
              <a:t>Интегративные качества</a:t>
            </a:r>
            <a:endParaRPr lang="ru-RU" sz="2800" dirty="0">
              <a:solidFill>
                <a:schemeClr val="accent1">
                  <a:lumMod val="50000"/>
                </a:schemeClr>
              </a:solidFill>
            </a:endParaRPr>
          </a:p>
        </p:txBody>
      </p:sp>
      <p:sp>
        <p:nvSpPr>
          <p:cNvPr id="3" name="Содержимое 2"/>
          <p:cNvSpPr>
            <a:spLocks noGrp="1"/>
          </p:cNvSpPr>
          <p:nvPr>
            <p:ph idx="1"/>
          </p:nvPr>
        </p:nvSpPr>
        <p:spPr>
          <a:xfrm>
            <a:off x="457200" y="1124744"/>
            <a:ext cx="7239000" cy="5330992"/>
          </a:xfrm>
        </p:spPr>
        <p:txBody>
          <a:bodyPr>
            <a:normAutofit fontScale="40000" lnSpcReduction="20000"/>
          </a:bodyPr>
          <a:lstStyle/>
          <a:p>
            <a:pPr>
              <a:buNone/>
            </a:pPr>
            <a:r>
              <a:rPr lang="ru-RU" dirty="0" smtClean="0"/>
              <a:t>1. «</a:t>
            </a:r>
            <a:r>
              <a:rPr lang="ru-RU" sz="3400" dirty="0" smtClean="0"/>
              <a:t>Любознательный, активный»:</a:t>
            </a:r>
          </a:p>
          <a:p>
            <a:r>
              <a:rPr lang="ru-RU" sz="3400" dirty="0" smtClean="0"/>
              <a:t>Интересуется новым, неизвестным в окружающем мире;</a:t>
            </a:r>
          </a:p>
          <a:p>
            <a:r>
              <a:rPr lang="ru-RU" sz="3400" dirty="0" smtClean="0"/>
              <a:t>Задает вопросы взрослому, любит экспериментировать;</a:t>
            </a:r>
          </a:p>
          <a:p>
            <a:r>
              <a:rPr lang="ru-RU" sz="3400" dirty="0" smtClean="0"/>
              <a:t>Способен самостоятельно действовать в различных видах детской деятельности;</a:t>
            </a:r>
          </a:p>
          <a:p>
            <a:r>
              <a:rPr lang="ru-RU" sz="3400" dirty="0" smtClean="0"/>
              <a:t>В случаях затруднения обращается за помощью;</a:t>
            </a:r>
          </a:p>
          <a:p>
            <a:r>
              <a:rPr lang="ru-RU" sz="3400" dirty="0" smtClean="0"/>
              <a:t>Принимает живое, заинтересованное участие в образовательном процессе;</a:t>
            </a:r>
          </a:p>
          <a:p>
            <a:pPr>
              <a:buNone/>
            </a:pPr>
            <a:r>
              <a:rPr lang="ru-RU" sz="3400" dirty="0" smtClean="0"/>
              <a:t>2. «Овладевший средствами общения и способами взаимодействия со взрослыми и сверстниками»:</a:t>
            </a:r>
          </a:p>
          <a:p>
            <a:r>
              <a:rPr lang="ru-RU" sz="3400" dirty="0" smtClean="0"/>
              <a:t>Адекватно использует вербальные и невербальные средствами общения, владеет диалогической речью и конструктивными способами взаимодействия с детьми и взрослыми;</a:t>
            </a:r>
          </a:p>
          <a:p>
            <a:pPr>
              <a:buNone/>
            </a:pPr>
            <a:r>
              <a:rPr lang="ru-RU" sz="3400" dirty="0" smtClean="0"/>
              <a:t>3. «Способный решать интеллектуальные и личностные задачи (проблемы, адекватные возрасту»:</a:t>
            </a:r>
          </a:p>
          <a:p>
            <a:r>
              <a:rPr lang="ru-RU" sz="3400" dirty="0" smtClean="0"/>
              <a:t>Может применять самостоятельно усвоенные знания и способы действия для решения новых задач, поставленных, как взрослым, так и им самим; в зависимости от ситуации может преобразовывать способы решения задач (проблем) ;</a:t>
            </a:r>
          </a:p>
          <a:p>
            <a:pPr>
              <a:buNone/>
            </a:pPr>
            <a:r>
              <a:rPr lang="ru-RU" sz="3400" dirty="0" smtClean="0"/>
              <a:t>4. «Овладевший универсальными предпосылками учебной деятельности»:</a:t>
            </a:r>
          </a:p>
          <a:p>
            <a:r>
              <a:rPr lang="ru-RU" sz="3400" dirty="0" smtClean="0"/>
              <a:t>Умеет работать по правилу и образцу, слушать взрослого и выполнять его инструкции;</a:t>
            </a:r>
          </a:p>
          <a:p>
            <a:endParaRPr lang="ru-R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7239000" cy="936104"/>
          </a:xfrm>
        </p:spPr>
        <p:txBody>
          <a:bodyPr>
            <a:normAutofit/>
          </a:bodyPr>
          <a:lstStyle/>
          <a:p>
            <a:r>
              <a:rPr lang="ru-RU" sz="2800" dirty="0" smtClean="0">
                <a:solidFill>
                  <a:schemeClr val="accent1">
                    <a:lumMod val="50000"/>
                  </a:schemeClr>
                </a:solidFill>
              </a:rPr>
              <a:t>Интеграция образовательных областей</a:t>
            </a:r>
            <a:endParaRPr lang="ru-RU" sz="2800" dirty="0">
              <a:solidFill>
                <a:schemeClr val="accent1">
                  <a:lumMod val="50000"/>
                </a:schemeClr>
              </a:solidFill>
            </a:endParaRPr>
          </a:p>
        </p:txBody>
      </p:sp>
      <p:sp>
        <p:nvSpPr>
          <p:cNvPr id="3" name="Содержимое 2"/>
          <p:cNvSpPr>
            <a:spLocks noGrp="1"/>
          </p:cNvSpPr>
          <p:nvPr>
            <p:ph idx="1"/>
          </p:nvPr>
        </p:nvSpPr>
        <p:spPr>
          <a:xfrm>
            <a:off x="457200" y="1412776"/>
            <a:ext cx="7239000" cy="5042960"/>
          </a:xfrm>
        </p:spPr>
        <p:txBody>
          <a:bodyPr/>
          <a:lstStyle/>
          <a:p>
            <a:endParaRPr lang="ru-RU" dirty="0"/>
          </a:p>
        </p:txBody>
      </p:sp>
      <p:sp>
        <p:nvSpPr>
          <p:cNvPr id="4" name="Овал 3"/>
          <p:cNvSpPr/>
          <p:nvPr/>
        </p:nvSpPr>
        <p:spPr>
          <a:xfrm>
            <a:off x="2915816" y="3212976"/>
            <a:ext cx="2664296" cy="13464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solidFill>
                  <a:schemeClr val="tx1"/>
                </a:solidFill>
              </a:rPr>
              <a:t>проект</a:t>
            </a:r>
            <a:endParaRPr lang="ru-RU" sz="3200" b="1" dirty="0">
              <a:solidFill>
                <a:schemeClr val="tx1"/>
              </a:solidFill>
            </a:endParaRPr>
          </a:p>
        </p:txBody>
      </p:sp>
      <p:sp>
        <p:nvSpPr>
          <p:cNvPr id="5" name="Прямоугольник 4"/>
          <p:cNvSpPr/>
          <p:nvPr/>
        </p:nvSpPr>
        <p:spPr>
          <a:xfrm>
            <a:off x="1979712" y="1700808"/>
            <a:ext cx="1872208"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Чтение художественной литературы</a:t>
            </a:r>
            <a:endParaRPr lang="ru-RU" sz="1600" dirty="0">
              <a:solidFill>
                <a:schemeClr val="tx1"/>
              </a:solidFill>
            </a:endParaRPr>
          </a:p>
        </p:txBody>
      </p:sp>
      <p:sp>
        <p:nvSpPr>
          <p:cNvPr id="6" name="Прямоугольник 5"/>
          <p:cNvSpPr/>
          <p:nvPr/>
        </p:nvSpPr>
        <p:spPr>
          <a:xfrm>
            <a:off x="3131840" y="5013176"/>
            <a:ext cx="1872208"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Познание (расширение кругозора)</a:t>
            </a:r>
            <a:endParaRPr lang="ru-RU" sz="1600" dirty="0">
              <a:solidFill>
                <a:schemeClr val="tx1"/>
              </a:solidFill>
            </a:endParaRPr>
          </a:p>
        </p:txBody>
      </p:sp>
      <p:sp>
        <p:nvSpPr>
          <p:cNvPr id="9" name="Прямоугольник 8"/>
          <p:cNvSpPr/>
          <p:nvPr/>
        </p:nvSpPr>
        <p:spPr>
          <a:xfrm>
            <a:off x="5580112" y="4365104"/>
            <a:ext cx="1872208"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Коммуникация</a:t>
            </a:r>
            <a:endParaRPr lang="ru-RU" sz="1600" dirty="0">
              <a:solidFill>
                <a:schemeClr val="tx1"/>
              </a:solidFill>
            </a:endParaRPr>
          </a:p>
        </p:txBody>
      </p:sp>
      <p:sp>
        <p:nvSpPr>
          <p:cNvPr id="10" name="Прямоугольник 9"/>
          <p:cNvSpPr/>
          <p:nvPr/>
        </p:nvSpPr>
        <p:spPr>
          <a:xfrm>
            <a:off x="539552" y="3717032"/>
            <a:ext cx="1872208"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Познание (исследовательская деятельность</a:t>
            </a:r>
            <a:r>
              <a:rPr lang="ru-RU" sz="1600" dirty="0" smtClean="0"/>
              <a:t>)</a:t>
            </a:r>
            <a:endParaRPr lang="ru-RU" sz="1600" dirty="0"/>
          </a:p>
        </p:txBody>
      </p:sp>
      <p:sp>
        <p:nvSpPr>
          <p:cNvPr id="11" name="Прямоугольник 10"/>
          <p:cNvSpPr/>
          <p:nvPr/>
        </p:nvSpPr>
        <p:spPr>
          <a:xfrm>
            <a:off x="5652120" y="1844824"/>
            <a:ext cx="172819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rPr>
              <a:t>Социализация</a:t>
            </a:r>
            <a:endParaRPr lang="ru-RU" sz="1600" dirty="0">
              <a:solidFill>
                <a:schemeClr val="tx1"/>
              </a:solidFill>
            </a:endParaRPr>
          </a:p>
        </p:txBody>
      </p:sp>
      <p:cxnSp>
        <p:nvCxnSpPr>
          <p:cNvPr id="13" name="Прямая со стрелкой 12"/>
          <p:cNvCxnSpPr/>
          <p:nvPr/>
        </p:nvCxnSpPr>
        <p:spPr>
          <a:xfrm flipV="1">
            <a:off x="5220072" y="2924944"/>
            <a:ext cx="360040" cy="43204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5148064" y="4437112"/>
            <a:ext cx="360040" cy="21602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flipH="1" flipV="1">
            <a:off x="2843808" y="2852936"/>
            <a:ext cx="360040" cy="57606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H="1">
            <a:off x="3851920" y="4581128"/>
            <a:ext cx="216024" cy="36004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flipH="1">
            <a:off x="2483768" y="4221088"/>
            <a:ext cx="576064" cy="28803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5897880" cy="476672"/>
          </a:xfrm>
        </p:spPr>
        <p:txBody>
          <a:bodyPr/>
          <a:lstStyle/>
          <a:p>
            <a:r>
              <a:rPr lang="ru-RU" dirty="0" smtClean="0">
                <a:solidFill>
                  <a:schemeClr val="accent1">
                    <a:lumMod val="50000"/>
                  </a:schemeClr>
                </a:solidFill>
              </a:rPr>
              <a:t>Работа с родителями:</a:t>
            </a:r>
            <a:endParaRPr lang="ru-RU" dirty="0">
              <a:solidFill>
                <a:schemeClr val="accent1">
                  <a:lumMod val="50000"/>
                </a:schemeClr>
              </a:solidFill>
            </a:endParaRPr>
          </a:p>
        </p:txBody>
      </p:sp>
      <p:sp>
        <p:nvSpPr>
          <p:cNvPr id="4" name="Текст 3"/>
          <p:cNvSpPr>
            <a:spLocks noGrp="1"/>
          </p:cNvSpPr>
          <p:nvPr>
            <p:ph type="body" idx="2"/>
          </p:nvPr>
        </p:nvSpPr>
        <p:spPr>
          <a:xfrm>
            <a:off x="179512" y="476672"/>
            <a:ext cx="4680520" cy="3456384"/>
          </a:xfrm>
        </p:spPr>
        <p:txBody>
          <a:bodyPr>
            <a:normAutofit/>
          </a:bodyPr>
          <a:lstStyle/>
          <a:p>
            <a:r>
              <a:rPr lang="ru-RU" sz="1100" dirty="0" smtClean="0"/>
              <a:t> </a:t>
            </a:r>
            <a:r>
              <a:rPr lang="ru-RU" dirty="0" smtClean="0"/>
              <a:t>К организации  опытно – экспериментальной деятельности детей мы  подключили родителей: </a:t>
            </a:r>
          </a:p>
          <a:p>
            <a:r>
              <a:rPr lang="ru-RU" dirty="0" smtClean="0"/>
              <a:t>Оформление информационно-просветительского материала в виде  папок-передвижек.</a:t>
            </a:r>
          </a:p>
          <a:p>
            <a:r>
              <a:rPr lang="ru-RU" dirty="0" smtClean="0"/>
              <a:t>Разработка рекомендаций для родителей по проведению опытов с детьми в домашних условиях.</a:t>
            </a:r>
          </a:p>
          <a:p>
            <a:r>
              <a:rPr lang="ru-RU" dirty="0" smtClean="0">
                <a:hlinkClick r:id="rId2" action="ppaction://hlinkfile"/>
              </a:rPr>
              <a:t>Привлечение родителей к участию в мероприятиях в рамках проекта:</a:t>
            </a:r>
            <a:endParaRPr lang="ru-RU" dirty="0" smtClean="0"/>
          </a:p>
          <a:p>
            <a:r>
              <a:rPr lang="ru-RU" dirty="0" smtClean="0"/>
              <a:t>- Подборка иллюстраций, картин; сбор информации.</a:t>
            </a:r>
          </a:p>
          <a:p>
            <a:r>
              <a:rPr lang="ru-RU" dirty="0" smtClean="0"/>
              <a:t>- Создание совместных с детьми альбомов по проведению опытов.</a:t>
            </a:r>
          </a:p>
          <a:p>
            <a:r>
              <a:rPr lang="ru-RU" dirty="0" smtClean="0"/>
              <a:t>- Подбор материалов и помощь в оформлении лаборатории</a:t>
            </a:r>
            <a:endParaRPr lang="ru-RU" dirty="0"/>
          </a:p>
        </p:txBody>
      </p:sp>
      <p:pic>
        <p:nvPicPr>
          <p:cNvPr id="5" name="Содержимое 4" descr="DSC01854.JPG"/>
          <p:cNvPicPr>
            <a:picLocks noGrp="1" noChangeAspect="1"/>
          </p:cNvPicPr>
          <p:nvPr>
            <p:ph sz="half" idx="1"/>
          </p:nvPr>
        </p:nvPicPr>
        <p:blipFill>
          <a:blip r:embed="rId3" cstate="print"/>
          <a:stretch>
            <a:fillRect/>
          </a:stretch>
        </p:blipFill>
        <p:spPr>
          <a:xfrm>
            <a:off x="5004048" y="260648"/>
            <a:ext cx="3960813" cy="2970610"/>
          </a:xfrm>
        </p:spPr>
      </p:pic>
      <p:pic>
        <p:nvPicPr>
          <p:cNvPr id="6" name="Рисунок 5" descr="DSC01859.JPG"/>
          <p:cNvPicPr>
            <a:picLocks noChangeAspect="1"/>
          </p:cNvPicPr>
          <p:nvPr/>
        </p:nvPicPr>
        <p:blipFill>
          <a:blip r:embed="rId4" cstate="print"/>
          <a:stretch>
            <a:fillRect/>
          </a:stretch>
        </p:blipFill>
        <p:spPr>
          <a:xfrm>
            <a:off x="1619672" y="3284984"/>
            <a:ext cx="4440493" cy="333037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7239000" cy="692696"/>
          </a:xfrm>
        </p:spPr>
        <p:txBody>
          <a:bodyPr>
            <a:normAutofit/>
          </a:bodyPr>
          <a:lstStyle/>
          <a:p>
            <a:r>
              <a:rPr lang="ru-RU" sz="2800" dirty="0" smtClean="0">
                <a:solidFill>
                  <a:schemeClr val="accent1">
                    <a:lumMod val="50000"/>
                  </a:schemeClr>
                </a:solidFill>
              </a:rPr>
              <a:t>Этапы исследований:</a:t>
            </a:r>
            <a:endParaRPr lang="ru-RU" sz="2800" dirty="0">
              <a:solidFill>
                <a:schemeClr val="accent1">
                  <a:lumMod val="50000"/>
                </a:schemeClr>
              </a:solidFill>
            </a:endParaRPr>
          </a:p>
        </p:txBody>
      </p:sp>
      <p:sp>
        <p:nvSpPr>
          <p:cNvPr id="3" name="Содержимое 2"/>
          <p:cNvSpPr>
            <a:spLocks noGrp="1"/>
          </p:cNvSpPr>
          <p:nvPr>
            <p:ph idx="1"/>
          </p:nvPr>
        </p:nvSpPr>
        <p:spPr>
          <a:xfrm>
            <a:off x="457200" y="836712"/>
            <a:ext cx="7239000" cy="5619024"/>
          </a:xfrm>
        </p:spPr>
        <p:txBody>
          <a:bodyPr>
            <a:normAutofit/>
          </a:bodyPr>
          <a:lstStyle/>
          <a:p>
            <a:pPr>
              <a:buFont typeface="Wingdings 2" pitchFamily="18" charset="2"/>
              <a:buNone/>
            </a:pPr>
            <a:r>
              <a:rPr lang="ru-RU" sz="3200" b="1" dirty="0" smtClean="0"/>
              <a:t>1 этап. Подготовительный</a:t>
            </a:r>
          </a:p>
          <a:p>
            <a:pPr>
              <a:buNone/>
            </a:pPr>
            <a:r>
              <a:rPr lang="ru-RU" sz="3200" b="1" dirty="0" smtClean="0"/>
              <a:t>2 этап. Проблемная ситуация</a:t>
            </a:r>
          </a:p>
          <a:p>
            <a:pPr>
              <a:buNone/>
            </a:pPr>
            <a:r>
              <a:rPr lang="ru-RU" sz="3200" b="1" dirty="0" smtClean="0"/>
              <a:t>3 этап «Поиск информации» - исследовательский этап</a:t>
            </a:r>
          </a:p>
          <a:p>
            <a:pPr>
              <a:buNone/>
            </a:pPr>
            <a:r>
              <a:rPr lang="ru-RU" sz="3200" b="1" dirty="0" smtClean="0"/>
              <a:t>4 этап «Детская деятельность»</a:t>
            </a:r>
          </a:p>
          <a:p>
            <a:pPr>
              <a:buNone/>
            </a:pPr>
            <a:r>
              <a:rPr lang="ru-RU" sz="3200" b="1" dirty="0" smtClean="0"/>
              <a:t> </a:t>
            </a:r>
          </a:p>
          <a:p>
            <a:pPr>
              <a:buNone/>
            </a:pPr>
            <a:endParaRPr lang="ru-RU" sz="3200" b="1" dirty="0" smtClean="0"/>
          </a:p>
          <a:p>
            <a:pPr>
              <a:buFont typeface="Wingdings" pitchFamily="2" charset="2"/>
              <a:buChar char="Ø"/>
            </a:pPr>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660688"/>
          </a:xfrm>
        </p:spPr>
        <p:txBody>
          <a:bodyPr>
            <a:normAutofit/>
          </a:bodyPr>
          <a:lstStyle/>
          <a:p>
            <a:r>
              <a:rPr lang="ru-RU" sz="3200" dirty="0" smtClean="0">
                <a:solidFill>
                  <a:schemeClr val="accent1">
                    <a:lumMod val="50000"/>
                  </a:schemeClr>
                </a:solidFill>
              </a:rPr>
              <a:t>1 этап- подготовительный</a:t>
            </a:r>
            <a:endParaRPr lang="ru-RU" sz="3200" dirty="0">
              <a:solidFill>
                <a:schemeClr val="accent1">
                  <a:lumMod val="50000"/>
                </a:schemeClr>
              </a:solidFill>
            </a:endParaRPr>
          </a:p>
        </p:txBody>
      </p:sp>
      <p:sp>
        <p:nvSpPr>
          <p:cNvPr id="3" name="Содержимое 2"/>
          <p:cNvSpPr>
            <a:spLocks noGrp="1"/>
          </p:cNvSpPr>
          <p:nvPr>
            <p:ph idx="1"/>
          </p:nvPr>
        </p:nvSpPr>
        <p:spPr>
          <a:xfrm>
            <a:off x="457200" y="1196752"/>
            <a:ext cx="7239000" cy="5258984"/>
          </a:xfrm>
        </p:spPr>
        <p:txBody>
          <a:bodyPr/>
          <a:lstStyle/>
          <a:p>
            <a:r>
              <a:rPr lang="ru-RU" sz="2800" dirty="0" smtClean="0"/>
              <a:t> Подготовка теоретического и практического материала в рамках проекта.</a:t>
            </a:r>
          </a:p>
          <a:p>
            <a:r>
              <a:rPr lang="ru-RU" sz="2800" dirty="0" smtClean="0"/>
              <a:t> Разработка этапов проекта.</a:t>
            </a:r>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60648"/>
            <a:ext cx="7242048" cy="720080"/>
          </a:xfrm>
        </p:spPr>
        <p:txBody>
          <a:bodyPr>
            <a:normAutofit fontScale="90000"/>
          </a:bodyPr>
          <a:lstStyle/>
          <a:p>
            <a:r>
              <a:rPr lang="ru-RU" sz="2800" dirty="0" smtClean="0">
                <a:solidFill>
                  <a:schemeClr val="accent1">
                    <a:lumMod val="50000"/>
                  </a:schemeClr>
                </a:solidFill>
              </a:rPr>
              <a:t>2 этап - «Проблемная ситуация</a:t>
            </a:r>
            <a:r>
              <a:rPr lang="ru-RU" sz="2000" dirty="0" smtClean="0">
                <a:solidFill>
                  <a:schemeClr val="accent1">
                    <a:lumMod val="50000"/>
                  </a:schemeClr>
                </a:solidFill>
              </a:rPr>
              <a:t>»</a:t>
            </a:r>
            <a:r>
              <a:rPr lang="ru-RU" sz="1200" dirty="0" smtClean="0">
                <a:solidFill>
                  <a:schemeClr val="accent1">
                    <a:lumMod val="50000"/>
                  </a:schemeClr>
                </a:solidFill>
              </a:rPr>
              <a:t/>
            </a:r>
            <a:br>
              <a:rPr lang="ru-RU" sz="1200" dirty="0" smtClean="0">
                <a:solidFill>
                  <a:schemeClr val="accent1">
                    <a:lumMod val="50000"/>
                  </a:schemeClr>
                </a:solidFill>
              </a:rPr>
            </a:br>
            <a:r>
              <a:rPr lang="ru-RU" sz="1200" dirty="0" smtClean="0"/>
              <a:t/>
            </a:r>
            <a:br>
              <a:rPr lang="ru-RU" sz="1200" dirty="0" smtClean="0"/>
            </a:br>
            <a:r>
              <a:rPr lang="ru-RU" sz="1200" dirty="0" smtClean="0"/>
              <a:t/>
            </a:r>
            <a:br>
              <a:rPr lang="ru-RU" sz="1200" dirty="0" smtClean="0"/>
            </a:br>
            <a:endParaRPr lang="ru-RU" sz="1200" dirty="0"/>
          </a:p>
        </p:txBody>
      </p:sp>
      <p:sp>
        <p:nvSpPr>
          <p:cNvPr id="7" name="Содержимое 6"/>
          <p:cNvSpPr>
            <a:spLocks noGrp="1"/>
          </p:cNvSpPr>
          <p:nvPr>
            <p:ph sz="half" idx="1"/>
          </p:nvPr>
        </p:nvSpPr>
        <p:spPr>
          <a:xfrm>
            <a:off x="457200" y="980728"/>
            <a:ext cx="3466728" cy="5145435"/>
          </a:xfrm>
        </p:spPr>
        <p:txBody>
          <a:bodyPr>
            <a:normAutofit lnSpcReduction="10000"/>
          </a:bodyPr>
          <a:lstStyle/>
          <a:p>
            <a:pPr>
              <a:buNone/>
            </a:pPr>
            <a:r>
              <a:rPr lang="ru-RU" dirty="0" smtClean="0"/>
              <a:t>   </a:t>
            </a:r>
            <a:r>
              <a:rPr lang="ru-RU" sz="2000" dirty="0" smtClean="0"/>
              <a:t>Выявление первоначальных представлений детей об электричестве.</a:t>
            </a:r>
          </a:p>
          <a:p>
            <a:pPr>
              <a:buNone/>
            </a:pPr>
            <a:r>
              <a:rPr lang="ru-RU" dirty="0" smtClean="0"/>
              <a:t/>
            </a:r>
            <a:br>
              <a:rPr lang="ru-RU" dirty="0" smtClean="0"/>
            </a:br>
            <a:r>
              <a:rPr lang="ru-RU" dirty="0" smtClean="0"/>
              <a:t> </a:t>
            </a:r>
            <a:r>
              <a:rPr lang="ru-RU" i="1" dirty="0" smtClean="0"/>
              <a:t>«</a:t>
            </a:r>
            <a:r>
              <a:rPr lang="ru-RU" sz="1800" i="1" dirty="0" smtClean="0"/>
              <a:t>Что мы знаем об электричестве»:</a:t>
            </a:r>
          </a:p>
          <a:p>
            <a:pPr>
              <a:buNone/>
            </a:pPr>
            <a:r>
              <a:rPr lang="ru-RU" sz="1600" b="1" i="1" dirty="0" smtClean="0"/>
              <a:t>     -Электрический ток очень опасен (Ваня У.)</a:t>
            </a:r>
            <a:br>
              <a:rPr lang="ru-RU" sz="1600" b="1" i="1" dirty="0" smtClean="0"/>
            </a:br>
            <a:r>
              <a:rPr lang="ru-RU" sz="1600" b="1" i="1" dirty="0" smtClean="0"/>
              <a:t>-Если не будет электричества, то в квартире не будет света (Настя М.)</a:t>
            </a:r>
            <a:br>
              <a:rPr lang="ru-RU" sz="1600" b="1" i="1" dirty="0" smtClean="0"/>
            </a:br>
            <a:r>
              <a:rPr lang="ru-RU" sz="1600" b="1" i="1" dirty="0" smtClean="0"/>
              <a:t>-Детям нельзя подходить к </a:t>
            </a:r>
            <a:r>
              <a:rPr lang="ru-RU" sz="1600" b="1" i="1" dirty="0" err="1" smtClean="0"/>
              <a:t>эл.розетке</a:t>
            </a:r>
            <a:r>
              <a:rPr lang="ru-RU" sz="1600" b="1" i="1" dirty="0" smtClean="0"/>
              <a:t> (Соня К)</a:t>
            </a:r>
          </a:p>
          <a:p>
            <a:pPr>
              <a:buNone/>
            </a:pPr>
            <a:r>
              <a:rPr lang="ru-RU" sz="1600" b="1" i="1" dirty="0" smtClean="0"/>
              <a:t/>
            </a:r>
            <a:br>
              <a:rPr lang="ru-RU" sz="1600" b="1" i="1" dirty="0" smtClean="0"/>
            </a:br>
            <a:endParaRPr lang="ru-RU" sz="1600" b="1" i="1" dirty="0" smtClean="0"/>
          </a:p>
        </p:txBody>
      </p:sp>
      <p:pic>
        <p:nvPicPr>
          <p:cNvPr id="6" name="Содержимое 5" descr="IMG_3714.JPG"/>
          <p:cNvPicPr>
            <a:picLocks noGrp="1" noChangeAspect="1"/>
          </p:cNvPicPr>
          <p:nvPr>
            <p:ph sz="half" idx="2"/>
          </p:nvPr>
        </p:nvPicPr>
        <p:blipFill>
          <a:blip r:embed="rId2" cstate="print"/>
          <a:stretch>
            <a:fillRect/>
          </a:stretch>
        </p:blipFill>
        <p:spPr>
          <a:xfrm>
            <a:off x="3851920" y="620688"/>
            <a:ext cx="3847455" cy="3084140"/>
          </a:xfrm>
        </p:spPr>
      </p:pic>
      <p:sp>
        <p:nvSpPr>
          <p:cNvPr id="5" name="Прямоугольник 4"/>
          <p:cNvSpPr/>
          <p:nvPr/>
        </p:nvSpPr>
        <p:spPr>
          <a:xfrm>
            <a:off x="4499992" y="3861048"/>
            <a:ext cx="3312368" cy="2862322"/>
          </a:xfrm>
          <a:prstGeom prst="rect">
            <a:avLst/>
          </a:prstGeom>
        </p:spPr>
        <p:txBody>
          <a:bodyPr wrap="square">
            <a:spAutoFit/>
          </a:bodyPr>
          <a:lstStyle/>
          <a:p>
            <a:endParaRPr lang="ru-RU" i="1" dirty="0" smtClean="0"/>
          </a:p>
          <a:p>
            <a:r>
              <a:rPr lang="ru-RU" i="1" dirty="0" smtClean="0"/>
              <a:t>«Что мы хотим узнать</a:t>
            </a:r>
          </a:p>
          <a:p>
            <a:r>
              <a:rPr lang="ru-RU" sz="1600" b="1" i="1" dirty="0" smtClean="0"/>
              <a:t>-От куда берется электричество (Лиза Л.)</a:t>
            </a:r>
            <a:endParaRPr lang="ru-RU" dirty="0" smtClean="0"/>
          </a:p>
          <a:p>
            <a:r>
              <a:rPr lang="ru-RU" sz="1600" b="1" i="1" dirty="0" smtClean="0"/>
              <a:t>-Что такое молния (Саша Б)</a:t>
            </a:r>
          </a:p>
          <a:p>
            <a:r>
              <a:rPr lang="ru-RU" sz="1600" b="1" i="1" dirty="0" smtClean="0"/>
              <a:t>-Почему во время расчесывания волос, они становятся дыбом (Настя М.) </a:t>
            </a:r>
          </a:p>
          <a:p>
            <a:r>
              <a:rPr lang="ru-RU" sz="1600" b="1" i="1" dirty="0" smtClean="0"/>
              <a:t>-Что такое шаровая молния </a:t>
            </a:r>
          </a:p>
          <a:p>
            <a:r>
              <a:rPr lang="ru-RU" sz="1600" b="1" i="1" dirty="0" smtClean="0"/>
              <a:t>-Интересно,  что находится внутри батарейки (Федя И.)</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660688"/>
          </a:xfrm>
        </p:spPr>
        <p:txBody>
          <a:bodyPr>
            <a:normAutofit/>
          </a:bodyPr>
          <a:lstStyle/>
          <a:p>
            <a:r>
              <a:rPr lang="ru-RU" sz="2800" dirty="0" smtClean="0">
                <a:solidFill>
                  <a:schemeClr val="accent1">
                    <a:lumMod val="50000"/>
                  </a:schemeClr>
                </a:solidFill>
              </a:rPr>
              <a:t>3 этап- поиск информации </a:t>
            </a:r>
            <a:endParaRPr lang="ru-RU" sz="2800" dirty="0">
              <a:solidFill>
                <a:schemeClr val="accent1">
                  <a:lumMod val="50000"/>
                </a:schemeClr>
              </a:solidFill>
            </a:endParaRPr>
          </a:p>
        </p:txBody>
      </p:sp>
      <p:sp>
        <p:nvSpPr>
          <p:cNvPr id="5" name="Содержимое 4"/>
          <p:cNvSpPr>
            <a:spLocks noGrp="1"/>
          </p:cNvSpPr>
          <p:nvPr>
            <p:ph idx="1"/>
          </p:nvPr>
        </p:nvSpPr>
        <p:spPr>
          <a:xfrm>
            <a:off x="457200" y="1196752"/>
            <a:ext cx="7239000" cy="5258984"/>
          </a:xfrm>
        </p:spPr>
        <p:txBody>
          <a:bodyPr/>
          <a:lstStyle/>
          <a:p>
            <a:pPr>
              <a:buNone/>
            </a:pPr>
            <a:r>
              <a:rPr lang="ru-RU" sz="2400" dirty="0" smtClean="0"/>
              <a:t>   Исследовательский этап включал в себя интеграцию образовательных областей: «Познание. Формирование целостной картины мира», «Познание. Исследовательская деятельность» «Коммуникация», «Чтение художественной литературы», «Художественное творчество», «Социализация»</a:t>
            </a:r>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7239000" cy="576064"/>
          </a:xfrm>
        </p:spPr>
        <p:txBody>
          <a:bodyPr>
            <a:normAutofit fontScale="90000"/>
          </a:bodyPr>
          <a:lstStyle/>
          <a:p>
            <a:r>
              <a:rPr lang="ru-RU" dirty="0" smtClean="0"/>
              <a:t> </a:t>
            </a:r>
            <a:r>
              <a:rPr lang="ru-RU" sz="3100" dirty="0" smtClean="0">
                <a:solidFill>
                  <a:schemeClr val="accent1">
                    <a:lumMod val="50000"/>
                  </a:schemeClr>
                </a:solidFill>
              </a:rPr>
              <a:t>4 этап - Детская деятельность</a:t>
            </a:r>
            <a:endParaRPr lang="ru-RU" sz="3100" dirty="0">
              <a:solidFill>
                <a:schemeClr val="accent1">
                  <a:lumMod val="50000"/>
                </a:schemeClr>
              </a:solidFill>
            </a:endParaRPr>
          </a:p>
        </p:txBody>
      </p:sp>
      <p:sp>
        <p:nvSpPr>
          <p:cNvPr id="3" name="Содержимое 2"/>
          <p:cNvSpPr>
            <a:spLocks noGrp="1"/>
          </p:cNvSpPr>
          <p:nvPr>
            <p:ph idx="1"/>
          </p:nvPr>
        </p:nvSpPr>
        <p:spPr>
          <a:xfrm>
            <a:off x="457200" y="908720"/>
            <a:ext cx="7239000" cy="5547016"/>
          </a:xfrm>
        </p:spPr>
        <p:txBody>
          <a:bodyPr>
            <a:normAutofit fontScale="70000" lnSpcReduction="20000"/>
          </a:bodyPr>
          <a:lstStyle/>
          <a:p>
            <a:pPr>
              <a:buFont typeface="Wingdings" pitchFamily="2" charset="2"/>
              <a:buChar char="Ø"/>
            </a:pPr>
            <a:r>
              <a:rPr lang="ru-RU" sz="2800" dirty="0" smtClean="0"/>
              <a:t>«</a:t>
            </a:r>
            <a:r>
              <a:rPr lang="ru-RU" sz="2800" dirty="0" smtClean="0">
                <a:hlinkClick r:id="rId2" action="ppaction://hlinkfile"/>
              </a:rPr>
              <a:t>Доброе электричество» занятие по ознакомлению с окружающим миром</a:t>
            </a:r>
            <a:endParaRPr lang="ru-RU" sz="2800" dirty="0" smtClean="0"/>
          </a:p>
          <a:p>
            <a:pPr>
              <a:buFont typeface="Wingdings" pitchFamily="2" charset="2"/>
              <a:buChar char="Ø"/>
            </a:pPr>
            <a:r>
              <a:rPr lang="ru-RU" sz="2800" dirty="0" smtClean="0">
                <a:hlinkClick r:id="rId3" action="ppaction://hlinkfile"/>
              </a:rPr>
              <a:t>Просмотр презентации «Откуда в наш дом приходит электричество»</a:t>
            </a:r>
            <a:endParaRPr lang="ru-RU" sz="2800" dirty="0" smtClean="0"/>
          </a:p>
          <a:p>
            <a:pPr>
              <a:buFont typeface="Wingdings" pitchFamily="2" charset="2"/>
              <a:buChar char="Ø"/>
            </a:pPr>
            <a:r>
              <a:rPr lang="ru-RU" sz="2800" dirty="0" smtClean="0"/>
              <a:t>Просмотр детской познавательной передачи «Почемучка» Расширять знания об истории электричества. Просмотр мультфильма «</a:t>
            </a:r>
            <a:r>
              <a:rPr lang="ru-RU" sz="2800" dirty="0" err="1" smtClean="0"/>
              <a:t>Фиксики</a:t>
            </a:r>
            <a:r>
              <a:rPr lang="ru-RU" sz="2800" dirty="0" smtClean="0"/>
              <a:t>»</a:t>
            </a:r>
          </a:p>
          <a:p>
            <a:pPr>
              <a:buFont typeface="Wingdings" pitchFamily="2" charset="2"/>
              <a:buChar char="Ø"/>
            </a:pPr>
            <a:r>
              <a:rPr lang="ru-RU" sz="2800" dirty="0" smtClean="0">
                <a:hlinkClick r:id="rId4" action="ppaction://hlinkfile"/>
              </a:rPr>
              <a:t>Дидактическая игра</a:t>
            </a:r>
            <a:endParaRPr lang="ru-RU" sz="2800" dirty="0" smtClean="0"/>
          </a:p>
          <a:p>
            <a:pPr>
              <a:buFont typeface="Wingdings" pitchFamily="2" charset="2"/>
              <a:buChar char="Ø"/>
            </a:pPr>
            <a:r>
              <a:rPr lang="ru-RU" sz="2800" dirty="0" smtClean="0">
                <a:hlinkClick r:id="rId5" action="ppaction://hlinkfile"/>
              </a:rPr>
              <a:t>Чтение художественной литературы</a:t>
            </a:r>
            <a:endParaRPr lang="ru-RU" sz="2800" dirty="0" smtClean="0"/>
          </a:p>
          <a:p>
            <a:pPr>
              <a:buFont typeface="Wingdings" pitchFamily="2" charset="2"/>
              <a:buChar char="Ø"/>
            </a:pPr>
            <a:r>
              <a:rPr lang="ru-RU" sz="2800" dirty="0" smtClean="0">
                <a:hlinkClick r:id="rId6" action="ppaction://hlinkfile"/>
              </a:rPr>
              <a:t>Проведение опытов</a:t>
            </a:r>
            <a:endParaRPr lang="ru-RU" sz="2800" dirty="0" smtClean="0"/>
          </a:p>
          <a:p>
            <a:pPr>
              <a:buFont typeface="Wingdings" pitchFamily="2" charset="2"/>
              <a:buChar char="Ø"/>
            </a:pPr>
            <a:r>
              <a:rPr lang="ru-RU" sz="2800" dirty="0" smtClean="0">
                <a:hlinkClick r:id="rId7" action="ppaction://hlinkfile"/>
              </a:rPr>
              <a:t>«Электрический театр» занятие по ознакомлению с окружающим миром</a:t>
            </a:r>
            <a:endParaRPr lang="ru-RU" sz="2800" dirty="0" smtClean="0"/>
          </a:p>
          <a:p>
            <a:pPr>
              <a:buFont typeface="Wingdings" pitchFamily="2" charset="2"/>
              <a:buChar char="Ø"/>
            </a:pPr>
            <a:r>
              <a:rPr lang="ru-RU" sz="2800" dirty="0" smtClean="0">
                <a:hlinkClick r:id="rId8" action="ppaction://hlinkfile"/>
              </a:rPr>
              <a:t>«Почему горит фонарик» занятие по ознакомлению с окружающим миром</a:t>
            </a:r>
            <a:endParaRPr lang="ru-RU" sz="2800" dirty="0" smtClean="0"/>
          </a:p>
          <a:p>
            <a:pPr>
              <a:buFont typeface="Wingdings" pitchFamily="2" charset="2"/>
              <a:buChar char="Ø"/>
            </a:pPr>
            <a:r>
              <a:rPr lang="ru-RU" sz="2800" dirty="0" smtClean="0"/>
              <a:t>«</a:t>
            </a:r>
            <a:r>
              <a:rPr lang="ru-RU" sz="2800" dirty="0" smtClean="0">
                <a:hlinkClick r:id="rId9" action="ppaction://hlinkfile"/>
              </a:rPr>
              <a:t>Что такое молния» занятие по ознакомлению с окружающим миром</a:t>
            </a:r>
            <a:endParaRPr lang="ru-RU" sz="2800" dirty="0" smtClean="0"/>
          </a:p>
          <a:p>
            <a:pPr>
              <a:buFont typeface="Wingdings" pitchFamily="2" charset="2"/>
              <a:buChar char="Ø"/>
            </a:pPr>
            <a:r>
              <a:rPr lang="ru-RU" sz="2800" dirty="0" smtClean="0">
                <a:hlinkClick r:id="rId10" action="ppaction://hlinkfile"/>
              </a:rPr>
              <a:t>«Его Величество Электричество» досуг по ОБЖ</a:t>
            </a:r>
            <a:endParaRPr lang="ru-RU" sz="2800" dirty="0" smtClean="0"/>
          </a:p>
          <a:p>
            <a:pPr>
              <a:buFont typeface="Wingdings" pitchFamily="2" charset="2"/>
              <a:buChar char="Ø"/>
            </a:pPr>
            <a:r>
              <a:rPr lang="ru-RU" sz="2800" dirty="0" smtClean="0">
                <a:hlinkClick r:id="rId11" action="ppaction://hlinkfile"/>
              </a:rPr>
              <a:t>Игра «Что? Где? Когда»  </a:t>
            </a:r>
            <a:endParaRPr lang="ru-RU" sz="2800" dirty="0" smtClean="0"/>
          </a:p>
          <a:p>
            <a:pPr>
              <a:buFont typeface="Wingdings" pitchFamily="2" charset="2"/>
              <a:buChar char="Ø"/>
            </a:pPr>
            <a:endParaRPr lang="ru-RU" sz="3200" dirty="0" smtClean="0"/>
          </a:p>
          <a:p>
            <a:pPr>
              <a:buFont typeface="Wingdings" pitchFamily="2" charset="2"/>
              <a:buChar char="Ø"/>
            </a:pPr>
            <a:endParaRPr lang="ru-RU" sz="3200" dirty="0" smtClean="0"/>
          </a:p>
          <a:p>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7571184" cy="764704"/>
          </a:xfrm>
        </p:spPr>
        <p:txBody>
          <a:bodyPr>
            <a:normAutofit/>
          </a:bodyPr>
          <a:lstStyle/>
          <a:p>
            <a:r>
              <a:rPr lang="ru-RU" sz="2800" dirty="0" smtClean="0">
                <a:solidFill>
                  <a:schemeClr val="accent1">
                    <a:lumMod val="50000"/>
                  </a:schemeClr>
                </a:solidFill>
              </a:rPr>
              <a:t>«Доброе электричество»</a:t>
            </a:r>
            <a:endParaRPr lang="ru-RU" sz="2800" dirty="0">
              <a:solidFill>
                <a:schemeClr val="accent1">
                  <a:lumMod val="50000"/>
                </a:schemeClr>
              </a:solidFill>
            </a:endParaRPr>
          </a:p>
        </p:txBody>
      </p:sp>
      <p:sp>
        <p:nvSpPr>
          <p:cNvPr id="8" name="Текст 7"/>
          <p:cNvSpPr>
            <a:spLocks noGrp="1"/>
          </p:cNvSpPr>
          <p:nvPr>
            <p:ph type="body" idx="2"/>
          </p:nvPr>
        </p:nvSpPr>
        <p:spPr>
          <a:xfrm>
            <a:off x="323528" y="4581128"/>
            <a:ext cx="2664296" cy="2088232"/>
          </a:xfrm>
        </p:spPr>
        <p:txBody>
          <a:bodyPr>
            <a:normAutofit/>
          </a:bodyPr>
          <a:lstStyle/>
          <a:p>
            <a:r>
              <a:rPr lang="ru-RU" smtClean="0"/>
              <a:t>Наши </a:t>
            </a:r>
            <a:r>
              <a:rPr lang="ru-RU" dirty="0" smtClean="0"/>
              <a:t>шарики висят, стали волшебными. Это произошло из-за того, что в наших волосах живет электричество, и мы его поймали, когда стали шарик тереть о волосы. Он стал электрическим, поэтому притянулся к стенке.</a:t>
            </a:r>
          </a:p>
          <a:p>
            <a:endParaRPr lang="ru-RU" dirty="0"/>
          </a:p>
        </p:txBody>
      </p:sp>
      <p:pic>
        <p:nvPicPr>
          <p:cNvPr id="5" name="Содержимое 4" descr="IMG_8457 - копия.JPG"/>
          <p:cNvPicPr>
            <a:picLocks noGrp="1" noChangeAspect="1"/>
          </p:cNvPicPr>
          <p:nvPr>
            <p:ph sz="half" idx="1"/>
          </p:nvPr>
        </p:nvPicPr>
        <p:blipFill>
          <a:blip r:embed="rId2" cstate="print"/>
          <a:stretch>
            <a:fillRect/>
          </a:stretch>
        </p:blipFill>
        <p:spPr>
          <a:xfrm>
            <a:off x="179512" y="764704"/>
            <a:ext cx="2865581" cy="3672408"/>
          </a:xfrm>
        </p:spPr>
      </p:pic>
      <p:pic>
        <p:nvPicPr>
          <p:cNvPr id="6" name="Рисунок 5" descr="IMG_8460 - копия.JPG"/>
          <p:cNvPicPr>
            <a:picLocks noChangeAspect="1"/>
          </p:cNvPicPr>
          <p:nvPr/>
        </p:nvPicPr>
        <p:blipFill>
          <a:blip r:embed="rId3" cstate="print"/>
          <a:stretch>
            <a:fillRect/>
          </a:stretch>
        </p:blipFill>
        <p:spPr>
          <a:xfrm>
            <a:off x="3851920" y="764704"/>
            <a:ext cx="3888431" cy="2916324"/>
          </a:xfrm>
          <a:prstGeom prst="rect">
            <a:avLst/>
          </a:prstGeom>
        </p:spPr>
      </p:pic>
      <p:pic>
        <p:nvPicPr>
          <p:cNvPr id="7" name="Рисунок 6" descr="IMG_8462.JPG"/>
          <p:cNvPicPr>
            <a:picLocks noChangeAspect="1"/>
          </p:cNvPicPr>
          <p:nvPr/>
        </p:nvPicPr>
        <p:blipFill>
          <a:blip r:embed="rId4" cstate="print"/>
          <a:stretch>
            <a:fillRect/>
          </a:stretch>
        </p:blipFill>
        <p:spPr>
          <a:xfrm>
            <a:off x="3851920" y="3789040"/>
            <a:ext cx="3888432" cy="291632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dirty="0" smtClean="0">
                <a:solidFill>
                  <a:schemeClr val="accent1">
                    <a:lumMod val="50000"/>
                  </a:schemeClr>
                </a:solidFill>
              </a:rPr>
              <a:t>Просмотр Презентации «Откуда в наш дом приходит электричество»</a:t>
            </a:r>
            <a:endParaRPr lang="ru-RU" sz="2800" dirty="0">
              <a:solidFill>
                <a:schemeClr val="accent1">
                  <a:lumMod val="50000"/>
                </a:schemeClr>
              </a:solidFill>
            </a:endParaRPr>
          </a:p>
        </p:txBody>
      </p:sp>
      <p:sp>
        <p:nvSpPr>
          <p:cNvPr id="6" name="Текст 5"/>
          <p:cNvSpPr>
            <a:spLocks noGrp="1"/>
          </p:cNvSpPr>
          <p:nvPr>
            <p:ph type="body" idx="2"/>
          </p:nvPr>
        </p:nvSpPr>
        <p:spPr>
          <a:xfrm>
            <a:off x="457200" y="4509120"/>
            <a:ext cx="2962672" cy="2016224"/>
          </a:xfrm>
        </p:spPr>
        <p:txBody>
          <a:bodyPr/>
          <a:lstStyle/>
          <a:p>
            <a:r>
              <a:rPr lang="ru-RU" sz="800" dirty="0" smtClean="0">
                <a:solidFill>
                  <a:schemeClr val="accent1">
                    <a:lumMod val="50000"/>
                  </a:schemeClr>
                </a:solidFill>
              </a:rPr>
              <a:t/>
            </a:r>
            <a:br>
              <a:rPr lang="ru-RU" sz="800" dirty="0" smtClean="0">
                <a:solidFill>
                  <a:schemeClr val="accent1">
                    <a:lumMod val="50000"/>
                  </a:schemeClr>
                </a:solidFill>
              </a:rPr>
            </a:br>
            <a:r>
              <a:rPr lang="ru-RU" sz="800" smtClean="0"/>
              <a:t/>
            </a:r>
            <a:br>
              <a:rPr lang="ru-RU" sz="800" smtClean="0"/>
            </a:br>
            <a:r>
              <a:rPr lang="ru-RU" sz="2000" b="1" smtClean="0">
                <a:effectLst>
                  <a:outerShdw blurRad="38100" dist="38100" dir="2700000" algn="tl">
                    <a:srgbClr val="000000">
                      <a:alpha val="43137"/>
                    </a:srgbClr>
                  </a:outerShdw>
                </a:effectLst>
              </a:rPr>
              <a:t>Учёные </a:t>
            </a:r>
            <a:r>
              <a:rPr lang="ru-RU" sz="2000" b="1" dirty="0" smtClean="0">
                <a:effectLst>
                  <a:outerShdw blurRad="38100" dist="38100" dir="2700000" algn="tl">
                    <a:srgbClr val="000000">
                      <a:alpha val="43137"/>
                    </a:srgbClr>
                  </a:outerShdw>
                </a:effectLst>
              </a:rPr>
              <a:t>установили, что </a:t>
            </a:r>
            <a:r>
              <a:rPr lang="ru-RU" sz="2000" b="1" i="1" dirty="0" smtClean="0">
                <a:solidFill>
                  <a:srgbClr val="FF0000"/>
                </a:solidFill>
                <a:effectLst>
                  <a:outerShdw blurRad="38100" dist="38100" dir="2700000" algn="tl">
                    <a:srgbClr val="000000">
                      <a:alpha val="43137"/>
                    </a:srgbClr>
                  </a:outerShdw>
                </a:effectLst>
              </a:rPr>
              <a:t>электричество</a:t>
            </a:r>
            <a:r>
              <a:rPr lang="ru-RU" sz="2000" b="1" dirty="0" smtClean="0">
                <a:effectLst>
                  <a:outerShdw blurRad="38100" dist="38100" dir="2700000" algn="tl">
                    <a:srgbClr val="000000">
                      <a:alpha val="43137"/>
                    </a:srgbClr>
                  </a:outerShdw>
                </a:effectLst>
              </a:rPr>
              <a:t> – это поток мельчайших заряженных частиц – </a:t>
            </a:r>
            <a:r>
              <a:rPr lang="ru-RU" sz="2000" b="1" i="1" dirty="0" smtClean="0">
                <a:solidFill>
                  <a:srgbClr val="FF0000"/>
                </a:solidFill>
                <a:effectLst>
                  <a:outerShdw blurRad="38100" dist="38100" dir="2700000" algn="tl">
                    <a:srgbClr val="000000">
                      <a:alpha val="43137"/>
                    </a:srgbClr>
                  </a:outerShdw>
                </a:effectLst>
              </a:rPr>
              <a:t>электронов.</a:t>
            </a:r>
          </a:p>
          <a:p>
            <a:endParaRPr lang="ru-RU" dirty="0"/>
          </a:p>
        </p:txBody>
      </p:sp>
      <p:pic>
        <p:nvPicPr>
          <p:cNvPr id="4" name="Содержимое 3" descr="IMG_8606.JPG"/>
          <p:cNvPicPr>
            <a:picLocks noGrp="1" noChangeAspect="1"/>
          </p:cNvPicPr>
          <p:nvPr>
            <p:ph sz="half" idx="1"/>
          </p:nvPr>
        </p:nvPicPr>
        <p:blipFill>
          <a:blip r:embed="rId2" cstate="print"/>
          <a:stretch>
            <a:fillRect/>
          </a:stretch>
        </p:blipFill>
        <p:spPr>
          <a:xfrm>
            <a:off x="3851920" y="3573016"/>
            <a:ext cx="4080199" cy="3059128"/>
          </a:xfrm>
        </p:spPr>
      </p:pic>
      <p:pic>
        <p:nvPicPr>
          <p:cNvPr id="5" name="Рисунок 4" descr="IMG_8608.JPG"/>
          <p:cNvPicPr>
            <a:picLocks noChangeAspect="1"/>
          </p:cNvPicPr>
          <p:nvPr/>
        </p:nvPicPr>
        <p:blipFill>
          <a:blip r:embed="rId3" cstate="print"/>
          <a:stretch>
            <a:fillRect/>
          </a:stretch>
        </p:blipFill>
        <p:spPr>
          <a:xfrm>
            <a:off x="251521" y="1340768"/>
            <a:ext cx="3888432" cy="291632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804704"/>
          </a:xfrm>
        </p:spPr>
        <p:txBody>
          <a:bodyPr/>
          <a:lstStyle/>
          <a:p>
            <a:r>
              <a:rPr lang="ru-RU" dirty="0" smtClean="0">
                <a:solidFill>
                  <a:schemeClr val="accent1">
                    <a:lumMod val="50000"/>
                  </a:schemeClr>
                </a:solidFill>
              </a:rPr>
              <a:t>Актуальность</a:t>
            </a:r>
            <a:endParaRPr lang="ru-RU" dirty="0">
              <a:solidFill>
                <a:schemeClr val="accent1">
                  <a:lumMod val="50000"/>
                </a:schemeClr>
              </a:solidFill>
            </a:endParaRPr>
          </a:p>
        </p:txBody>
      </p:sp>
      <p:sp>
        <p:nvSpPr>
          <p:cNvPr id="3" name="Содержимое 2"/>
          <p:cNvSpPr>
            <a:spLocks noGrp="1"/>
          </p:cNvSpPr>
          <p:nvPr>
            <p:ph idx="1"/>
          </p:nvPr>
        </p:nvSpPr>
        <p:spPr/>
        <p:txBody>
          <a:bodyPr/>
          <a:lstStyle/>
          <a:p>
            <a:pPr>
              <a:buNone/>
            </a:pPr>
            <a:r>
              <a:rPr lang="ru-RU" dirty="0" smtClean="0"/>
              <a:t>   </a:t>
            </a:r>
            <a:r>
              <a:rPr lang="en-US" dirty="0" smtClean="0"/>
              <a:t>  </a:t>
            </a:r>
            <a:r>
              <a:rPr lang="ru-RU" dirty="0" smtClean="0"/>
              <a:t>В </a:t>
            </a:r>
            <a:r>
              <a:rPr lang="ru-RU" dirty="0" smtClean="0"/>
              <a:t>современных условиях высокого уровня развития не все знают, что в быту и на производстве человек подвергается воздействию искусственных статических электрических полей.</a:t>
            </a:r>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000" dirty="0" smtClean="0">
                <a:solidFill>
                  <a:schemeClr val="accent1">
                    <a:lumMod val="50000"/>
                  </a:schemeClr>
                </a:solidFill>
              </a:rPr>
              <a:t>Просмотр детской познавательной передачи «Почемучка» Расширять знания об истории электричества, мультфильма «</a:t>
            </a:r>
            <a:r>
              <a:rPr lang="ru-RU" sz="2000" dirty="0" err="1" smtClean="0">
                <a:solidFill>
                  <a:schemeClr val="accent1">
                    <a:lumMod val="50000"/>
                  </a:schemeClr>
                </a:solidFill>
              </a:rPr>
              <a:t>Фиксики</a:t>
            </a:r>
            <a:r>
              <a:rPr lang="ru-RU" sz="2000" dirty="0" smtClean="0">
                <a:solidFill>
                  <a:schemeClr val="accent1">
                    <a:lumMod val="50000"/>
                  </a:schemeClr>
                </a:solidFill>
              </a:rPr>
              <a:t>» </a:t>
            </a:r>
            <a:br>
              <a:rPr lang="ru-RU" sz="2000" dirty="0" smtClean="0">
                <a:solidFill>
                  <a:schemeClr val="accent1">
                    <a:lumMod val="50000"/>
                  </a:schemeClr>
                </a:solidFill>
              </a:rPr>
            </a:br>
            <a:endParaRPr lang="ru-RU" sz="2000" dirty="0">
              <a:solidFill>
                <a:schemeClr val="accent1">
                  <a:lumMod val="50000"/>
                </a:schemeClr>
              </a:solidFill>
            </a:endParaRPr>
          </a:p>
        </p:txBody>
      </p:sp>
      <p:pic>
        <p:nvPicPr>
          <p:cNvPr id="4" name="Содержимое 3" descr="IMG_3709.JPG"/>
          <p:cNvPicPr>
            <a:picLocks noGrp="1" noChangeAspect="1"/>
          </p:cNvPicPr>
          <p:nvPr>
            <p:ph idx="1"/>
          </p:nvPr>
        </p:nvPicPr>
        <p:blipFill>
          <a:blip r:embed="rId2" cstate="print"/>
          <a:stretch>
            <a:fillRect/>
          </a:stretch>
        </p:blipFill>
        <p:spPr>
          <a:xfrm>
            <a:off x="845608" y="1609725"/>
            <a:ext cx="6462184" cy="4846638"/>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444664"/>
          </a:xfrm>
        </p:spPr>
        <p:txBody>
          <a:bodyPr>
            <a:normAutofit/>
          </a:bodyPr>
          <a:lstStyle/>
          <a:p>
            <a:r>
              <a:rPr lang="ru-RU" sz="2800" dirty="0" smtClean="0">
                <a:solidFill>
                  <a:schemeClr val="accent1">
                    <a:lumMod val="50000"/>
                  </a:schemeClr>
                </a:solidFill>
              </a:rPr>
              <a:t>Дидактические игры</a:t>
            </a:r>
            <a:endParaRPr lang="ru-RU" sz="2800" dirty="0">
              <a:solidFill>
                <a:schemeClr val="accent1">
                  <a:lumMod val="50000"/>
                </a:schemeClr>
              </a:solidFill>
            </a:endParaRPr>
          </a:p>
        </p:txBody>
      </p:sp>
      <p:sp>
        <p:nvSpPr>
          <p:cNvPr id="4" name="Текст 3"/>
          <p:cNvSpPr>
            <a:spLocks noGrp="1"/>
          </p:cNvSpPr>
          <p:nvPr>
            <p:ph type="body" idx="1"/>
          </p:nvPr>
        </p:nvSpPr>
        <p:spPr>
          <a:xfrm>
            <a:off x="539552" y="5157192"/>
            <a:ext cx="3096344" cy="1167408"/>
          </a:xfrm>
        </p:spPr>
        <p:txBody>
          <a:bodyPr>
            <a:normAutofit/>
          </a:bodyPr>
          <a:lstStyle/>
          <a:p>
            <a:r>
              <a:rPr lang="ru-RU" dirty="0" smtClean="0">
                <a:solidFill>
                  <a:schemeClr val="tx1"/>
                </a:solidFill>
              </a:rPr>
              <a:t>«Как предметы помогают человеку»</a:t>
            </a:r>
            <a:endParaRPr lang="ru-RU" dirty="0">
              <a:solidFill>
                <a:schemeClr val="tx1"/>
              </a:solidFill>
            </a:endParaRPr>
          </a:p>
        </p:txBody>
      </p:sp>
      <p:sp>
        <p:nvSpPr>
          <p:cNvPr id="6" name="Текст 5"/>
          <p:cNvSpPr>
            <a:spLocks noGrp="1"/>
          </p:cNvSpPr>
          <p:nvPr>
            <p:ph type="body" sz="half" idx="3"/>
          </p:nvPr>
        </p:nvSpPr>
        <p:spPr>
          <a:xfrm>
            <a:off x="4178808" y="5157192"/>
            <a:ext cx="3849576" cy="1167408"/>
          </a:xfrm>
        </p:spPr>
        <p:txBody>
          <a:bodyPr/>
          <a:lstStyle/>
          <a:p>
            <a:r>
              <a:rPr lang="ru-RU" dirty="0" smtClean="0">
                <a:solidFill>
                  <a:schemeClr val="tx1"/>
                </a:solidFill>
              </a:rPr>
              <a:t>«Что есть, что было»</a:t>
            </a:r>
            <a:endParaRPr lang="ru-RU" dirty="0">
              <a:solidFill>
                <a:schemeClr val="tx1"/>
              </a:solidFill>
            </a:endParaRPr>
          </a:p>
        </p:txBody>
      </p:sp>
      <p:pic>
        <p:nvPicPr>
          <p:cNvPr id="8" name="Содержимое 7" descr="IMG_8690.JPG"/>
          <p:cNvPicPr>
            <a:picLocks noGrp="1" noChangeAspect="1"/>
          </p:cNvPicPr>
          <p:nvPr>
            <p:ph sz="quarter" idx="2"/>
          </p:nvPr>
        </p:nvPicPr>
        <p:blipFill>
          <a:blip r:embed="rId2" cstate="print"/>
          <a:stretch>
            <a:fillRect/>
          </a:stretch>
        </p:blipFill>
        <p:spPr>
          <a:xfrm>
            <a:off x="539552" y="1052736"/>
            <a:ext cx="3086100" cy="4114800"/>
          </a:xfrm>
        </p:spPr>
      </p:pic>
      <p:pic>
        <p:nvPicPr>
          <p:cNvPr id="9" name="Содержимое 8" descr="IMG_8693.JPG"/>
          <p:cNvPicPr>
            <a:picLocks noGrp="1" noChangeAspect="1"/>
          </p:cNvPicPr>
          <p:nvPr>
            <p:ph sz="quarter" idx="4"/>
          </p:nvPr>
        </p:nvPicPr>
        <p:blipFill>
          <a:blip r:embed="rId3" cstate="print"/>
          <a:stretch>
            <a:fillRect/>
          </a:stretch>
        </p:blipFill>
        <p:spPr>
          <a:xfrm>
            <a:off x="4178300" y="1052736"/>
            <a:ext cx="3850084" cy="4104456"/>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800" dirty="0" smtClean="0">
                <a:solidFill>
                  <a:schemeClr val="accent1">
                    <a:lumMod val="50000"/>
                  </a:schemeClr>
                </a:solidFill>
              </a:rPr>
              <a:t>Чтение художественной литературы, рассматривание энциклопедии</a:t>
            </a:r>
            <a:br>
              <a:rPr lang="ru-RU" sz="1800" dirty="0" smtClean="0">
                <a:solidFill>
                  <a:schemeClr val="accent1">
                    <a:lumMod val="50000"/>
                  </a:schemeClr>
                </a:solidFill>
              </a:rPr>
            </a:br>
            <a:endParaRPr lang="ru-RU" sz="1800" dirty="0">
              <a:solidFill>
                <a:schemeClr val="accent1">
                  <a:lumMod val="50000"/>
                </a:schemeClr>
              </a:solidFill>
            </a:endParaRPr>
          </a:p>
        </p:txBody>
      </p:sp>
      <p:pic>
        <p:nvPicPr>
          <p:cNvPr id="4" name="Содержимое 3" descr="IMG_8630.JPG"/>
          <p:cNvPicPr>
            <a:picLocks noGrp="1" noChangeAspect="1"/>
          </p:cNvPicPr>
          <p:nvPr>
            <p:ph idx="1"/>
          </p:nvPr>
        </p:nvPicPr>
        <p:blipFill>
          <a:blip r:embed="rId2" cstate="print"/>
          <a:stretch>
            <a:fillRect/>
          </a:stretch>
        </p:blipFill>
        <p:spPr>
          <a:xfrm>
            <a:off x="845608" y="1609725"/>
            <a:ext cx="6462184" cy="4846638"/>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536104"/>
          </a:xfrm>
        </p:spPr>
        <p:txBody>
          <a:bodyPr>
            <a:normAutofit/>
          </a:bodyPr>
          <a:lstStyle/>
          <a:p>
            <a:r>
              <a:rPr lang="ru-RU" sz="2800" dirty="0" smtClean="0">
                <a:solidFill>
                  <a:schemeClr val="accent1">
                    <a:lumMod val="50000"/>
                  </a:schemeClr>
                </a:solidFill>
                <a:latin typeface="+mn-lt"/>
              </a:rPr>
              <a:t>Опыты, эксперименты</a:t>
            </a:r>
            <a:endParaRPr lang="ru-RU" sz="2800" dirty="0">
              <a:solidFill>
                <a:schemeClr val="accent1">
                  <a:lumMod val="50000"/>
                </a:schemeClr>
              </a:solidFill>
              <a:latin typeface="+mn-lt"/>
            </a:endParaRPr>
          </a:p>
        </p:txBody>
      </p:sp>
      <p:sp>
        <p:nvSpPr>
          <p:cNvPr id="3" name="Текст 2"/>
          <p:cNvSpPr>
            <a:spLocks noGrp="1"/>
          </p:cNvSpPr>
          <p:nvPr>
            <p:ph type="body" idx="2"/>
          </p:nvPr>
        </p:nvSpPr>
        <p:spPr>
          <a:xfrm>
            <a:off x="457200" y="1052736"/>
            <a:ext cx="3826768" cy="2160240"/>
          </a:xfrm>
        </p:spPr>
        <p:txBody>
          <a:bodyPr/>
          <a:lstStyle/>
          <a:p>
            <a:r>
              <a:rPr lang="ru-RU" dirty="0" smtClean="0"/>
              <a:t>«</a:t>
            </a:r>
            <a:r>
              <a:rPr lang="ru-RU" sz="1800" b="1" i="1" dirty="0" smtClean="0"/>
              <a:t>Понятие о электрических зарядах»</a:t>
            </a:r>
          </a:p>
          <a:p>
            <a:r>
              <a:rPr lang="ru-RU" sz="1600" b="1" dirty="0" smtClean="0"/>
              <a:t>Вывод: </a:t>
            </a:r>
            <a:r>
              <a:rPr lang="ru-RU" sz="1600" dirty="0" smtClean="0"/>
              <a:t>В результате контакта между двумя различными предметами возможно разделение электрических разрядов</a:t>
            </a:r>
            <a:r>
              <a:rPr lang="ru-RU" dirty="0" smtClean="0"/>
              <a:t>.</a:t>
            </a:r>
            <a:endParaRPr lang="ru-RU" dirty="0"/>
          </a:p>
        </p:txBody>
      </p:sp>
      <p:pic>
        <p:nvPicPr>
          <p:cNvPr id="5" name="Содержимое 4" descr="IMG_8458 - копия.JPG"/>
          <p:cNvPicPr>
            <a:picLocks noGrp="1" noChangeAspect="1"/>
          </p:cNvPicPr>
          <p:nvPr>
            <p:ph sz="half" idx="1"/>
          </p:nvPr>
        </p:nvPicPr>
        <p:blipFill>
          <a:blip r:embed="rId2" cstate="print"/>
          <a:stretch>
            <a:fillRect/>
          </a:stretch>
        </p:blipFill>
        <p:spPr>
          <a:xfrm>
            <a:off x="4355976" y="788880"/>
            <a:ext cx="3636144" cy="4848192"/>
          </a:xfrm>
        </p:spPr>
      </p:pic>
      <p:pic>
        <p:nvPicPr>
          <p:cNvPr id="6" name="Рисунок 5" descr="IMG_8455.JPG"/>
          <p:cNvPicPr>
            <a:picLocks noChangeAspect="1"/>
          </p:cNvPicPr>
          <p:nvPr/>
        </p:nvPicPr>
        <p:blipFill>
          <a:blip r:embed="rId3" cstate="print"/>
          <a:stretch>
            <a:fillRect/>
          </a:stretch>
        </p:blipFill>
        <p:spPr>
          <a:xfrm>
            <a:off x="323528" y="3212976"/>
            <a:ext cx="4416491" cy="331236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457200" y="0"/>
            <a:ext cx="5897880" cy="548680"/>
          </a:xfrm>
        </p:spPr>
        <p:txBody>
          <a:bodyPr/>
          <a:lstStyle/>
          <a:p>
            <a:r>
              <a:rPr lang="ru-RU" dirty="0" smtClean="0"/>
              <a:t> </a:t>
            </a:r>
            <a:endParaRPr lang="ru-RU" dirty="0"/>
          </a:p>
        </p:txBody>
      </p:sp>
      <p:sp>
        <p:nvSpPr>
          <p:cNvPr id="12" name="Текст 11"/>
          <p:cNvSpPr>
            <a:spLocks noGrp="1"/>
          </p:cNvSpPr>
          <p:nvPr>
            <p:ph type="body" idx="2"/>
          </p:nvPr>
        </p:nvSpPr>
        <p:spPr>
          <a:xfrm>
            <a:off x="179512" y="764704"/>
            <a:ext cx="2736304" cy="4752528"/>
          </a:xfrm>
        </p:spPr>
        <p:txBody>
          <a:bodyPr>
            <a:normAutofit/>
          </a:bodyPr>
          <a:lstStyle/>
          <a:p>
            <a:r>
              <a:rPr lang="ru-RU" sz="1800" b="1" i="1" dirty="0" smtClean="0"/>
              <a:t>«Волшебные перышки</a:t>
            </a:r>
            <a:r>
              <a:rPr lang="ru-RU" sz="1800" dirty="0" smtClean="0"/>
              <a:t>»</a:t>
            </a:r>
          </a:p>
          <a:p>
            <a:r>
              <a:rPr lang="ru-RU" sz="1600" b="1" dirty="0" smtClean="0"/>
              <a:t>Вывод:</a:t>
            </a:r>
            <a:r>
              <a:rPr lang="ru-RU" sz="1600" dirty="0" smtClean="0"/>
              <a:t>  Доброе электричество живет не только в волосах, но и в одежде. Оно возникает в результате трения линейки с шерстяной вещью. </a:t>
            </a:r>
          </a:p>
          <a:p>
            <a:endParaRPr lang="ru-RU" sz="1800" dirty="0"/>
          </a:p>
        </p:txBody>
      </p:sp>
      <p:pic>
        <p:nvPicPr>
          <p:cNvPr id="5" name="Содержимое 4" descr="IMG_8694.JPG"/>
          <p:cNvPicPr>
            <a:picLocks noGrp="1" noChangeAspect="1"/>
          </p:cNvPicPr>
          <p:nvPr>
            <p:ph sz="half" idx="1"/>
          </p:nvPr>
        </p:nvPicPr>
        <p:blipFill>
          <a:blip r:embed="rId2" cstate="print"/>
          <a:stretch>
            <a:fillRect/>
          </a:stretch>
        </p:blipFill>
        <p:spPr>
          <a:xfrm>
            <a:off x="3419872" y="289030"/>
            <a:ext cx="4203700" cy="3152775"/>
          </a:xfrm>
        </p:spPr>
      </p:pic>
      <p:pic>
        <p:nvPicPr>
          <p:cNvPr id="7" name="Рисунок 6" descr="IMG_8703.JPG"/>
          <p:cNvPicPr>
            <a:picLocks noChangeAspect="1"/>
          </p:cNvPicPr>
          <p:nvPr/>
        </p:nvPicPr>
        <p:blipFill>
          <a:blip r:embed="rId3" cstate="print"/>
          <a:stretch>
            <a:fillRect/>
          </a:stretch>
        </p:blipFill>
        <p:spPr>
          <a:xfrm>
            <a:off x="251520" y="3429000"/>
            <a:ext cx="4320480" cy="324036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76064"/>
          </a:xfrm>
        </p:spPr>
        <p:txBody>
          <a:bodyPr>
            <a:normAutofit fontScale="90000"/>
          </a:bodyPr>
          <a:lstStyle/>
          <a:p>
            <a:endParaRPr lang="ru-RU" dirty="0"/>
          </a:p>
        </p:txBody>
      </p:sp>
      <p:sp>
        <p:nvSpPr>
          <p:cNvPr id="3" name="Текст 2"/>
          <p:cNvSpPr>
            <a:spLocks noGrp="1"/>
          </p:cNvSpPr>
          <p:nvPr>
            <p:ph type="body" idx="2"/>
          </p:nvPr>
        </p:nvSpPr>
        <p:spPr>
          <a:xfrm>
            <a:off x="457200" y="620688"/>
            <a:ext cx="2674640" cy="4608512"/>
          </a:xfrm>
        </p:spPr>
        <p:txBody>
          <a:bodyPr/>
          <a:lstStyle/>
          <a:p>
            <a:r>
              <a:rPr lang="ru-RU" sz="1800" b="1" dirty="0" smtClean="0"/>
              <a:t>«Танцующая фольга»</a:t>
            </a:r>
          </a:p>
          <a:p>
            <a:r>
              <a:rPr lang="ru-RU" sz="1600" b="1" dirty="0" smtClean="0"/>
              <a:t>Вывод</a:t>
            </a:r>
            <a:r>
              <a:rPr lang="ru-RU" sz="1600" dirty="0" smtClean="0"/>
              <a:t>: Разноименные статические заряды притягиваются друг к другу, а одноименные отталкиваются.</a:t>
            </a:r>
            <a:endParaRPr lang="ru-RU" sz="1600" dirty="0"/>
          </a:p>
        </p:txBody>
      </p:sp>
      <p:pic>
        <p:nvPicPr>
          <p:cNvPr id="5" name="Содержимое 4" descr="IMG_8631.JPG"/>
          <p:cNvPicPr>
            <a:picLocks noGrp="1" noChangeAspect="1"/>
          </p:cNvPicPr>
          <p:nvPr>
            <p:ph sz="half" idx="1"/>
          </p:nvPr>
        </p:nvPicPr>
        <p:blipFill>
          <a:blip r:embed="rId2" cstate="print"/>
          <a:stretch>
            <a:fillRect/>
          </a:stretch>
        </p:blipFill>
        <p:spPr>
          <a:xfrm>
            <a:off x="251520" y="2492896"/>
            <a:ext cx="3744416" cy="4104456"/>
          </a:xfrm>
        </p:spPr>
      </p:pic>
      <p:pic>
        <p:nvPicPr>
          <p:cNvPr id="6" name="Рисунок 5" descr="IMG_8634.JPG"/>
          <p:cNvPicPr>
            <a:picLocks noChangeAspect="1"/>
          </p:cNvPicPr>
          <p:nvPr/>
        </p:nvPicPr>
        <p:blipFill>
          <a:blip r:embed="rId3" cstate="print"/>
          <a:stretch>
            <a:fillRect/>
          </a:stretch>
        </p:blipFill>
        <p:spPr>
          <a:xfrm>
            <a:off x="4213168" y="188640"/>
            <a:ext cx="3672408" cy="489654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04056"/>
          </a:xfrm>
        </p:spPr>
        <p:txBody>
          <a:bodyPr>
            <a:normAutofit fontScale="90000"/>
          </a:bodyPr>
          <a:lstStyle/>
          <a:p>
            <a:endParaRPr lang="ru-RU" dirty="0"/>
          </a:p>
        </p:txBody>
      </p:sp>
      <p:sp>
        <p:nvSpPr>
          <p:cNvPr id="3" name="Текст 2"/>
          <p:cNvSpPr>
            <a:spLocks noGrp="1"/>
          </p:cNvSpPr>
          <p:nvPr>
            <p:ph type="body" idx="2"/>
          </p:nvPr>
        </p:nvSpPr>
        <p:spPr>
          <a:xfrm>
            <a:off x="323528" y="260648"/>
            <a:ext cx="3096344" cy="6120680"/>
          </a:xfrm>
        </p:spPr>
        <p:txBody>
          <a:bodyPr>
            <a:normAutofit/>
          </a:bodyPr>
          <a:lstStyle/>
          <a:p>
            <a:r>
              <a:rPr lang="ru-RU" sz="1800" b="1" i="1" dirty="0" smtClean="0"/>
              <a:t>«Танцующие хлопья»</a:t>
            </a:r>
          </a:p>
          <a:p>
            <a:r>
              <a:rPr lang="ru-RU" sz="1600" b="1" dirty="0" smtClean="0"/>
              <a:t>Вывод</a:t>
            </a:r>
            <a:r>
              <a:rPr lang="ru-RU" sz="1600" dirty="0" smtClean="0"/>
              <a:t>: В этом эксперименте (заставить «танцевать» рисовые хлопья нам помогло статическое электричество, которое образовалось за счет трения объектов, в данном случае шерстяной вещи и шарика. С варежки часть электронов перешла на шарик , и он приобрел отрицательный статический заряд. При приближении шарика к хлопьям, электроны в них начали отталкиваться от него и перемещаться в противоположную сторону. Таким образом, верхняя сторона хлопьев, обращенная к шарику, становилась заряженной положительно, и шарик притягивал их к себе.</a:t>
            </a:r>
            <a:endParaRPr lang="ru-RU" sz="1600" dirty="0"/>
          </a:p>
        </p:txBody>
      </p:sp>
      <p:pic>
        <p:nvPicPr>
          <p:cNvPr id="6" name="Содержимое 5" descr="IMG_8463.JPG"/>
          <p:cNvPicPr>
            <a:picLocks noGrp="1" noChangeAspect="1"/>
          </p:cNvPicPr>
          <p:nvPr>
            <p:ph sz="half" idx="1"/>
          </p:nvPr>
        </p:nvPicPr>
        <p:blipFill>
          <a:blip r:embed="rId2" cstate="print"/>
          <a:stretch>
            <a:fillRect/>
          </a:stretch>
        </p:blipFill>
        <p:spPr>
          <a:xfrm>
            <a:off x="3923929" y="188640"/>
            <a:ext cx="4032447" cy="3096344"/>
          </a:xfrm>
        </p:spPr>
      </p:pic>
      <p:pic>
        <p:nvPicPr>
          <p:cNvPr id="7" name="Рисунок 6" descr="IMG_8467.JPG"/>
          <p:cNvPicPr>
            <a:picLocks noChangeAspect="1"/>
          </p:cNvPicPr>
          <p:nvPr/>
        </p:nvPicPr>
        <p:blipFill>
          <a:blip r:embed="rId3" cstate="print"/>
          <a:stretch>
            <a:fillRect/>
          </a:stretch>
        </p:blipFill>
        <p:spPr>
          <a:xfrm>
            <a:off x="3923929" y="3635642"/>
            <a:ext cx="4104456" cy="307834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45719"/>
          </a:xfrm>
        </p:spPr>
        <p:txBody>
          <a:bodyPr>
            <a:normAutofit fontScale="90000"/>
          </a:bodyPr>
          <a:lstStyle/>
          <a:p>
            <a:endParaRPr lang="ru-RU" dirty="0"/>
          </a:p>
        </p:txBody>
      </p:sp>
      <p:sp>
        <p:nvSpPr>
          <p:cNvPr id="3" name="Текст 2"/>
          <p:cNvSpPr>
            <a:spLocks noGrp="1"/>
          </p:cNvSpPr>
          <p:nvPr>
            <p:ph type="body" idx="2"/>
          </p:nvPr>
        </p:nvSpPr>
        <p:spPr>
          <a:xfrm>
            <a:off x="251520" y="188640"/>
            <a:ext cx="2736304" cy="4608512"/>
          </a:xfrm>
        </p:spPr>
        <p:txBody>
          <a:bodyPr>
            <a:noAutofit/>
          </a:bodyPr>
          <a:lstStyle/>
          <a:p>
            <a:r>
              <a:rPr lang="ru-RU" sz="1800" b="1" i="1" dirty="0" smtClean="0"/>
              <a:t>«Сортировка»</a:t>
            </a:r>
          </a:p>
          <a:p>
            <a:r>
              <a:rPr lang="ru-RU" sz="1600" b="1" dirty="0" smtClean="0"/>
              <a:t>Вывод: </a:t>
            </a:r>
            <a:r>
              <a:rPr lang="ru-RU" sz="1600" dirty="0" smtClean="0"/>
              <a:t>Перец прилип к шарику, а соль осталась на столе. Это происходило потому, что электроны в перечных пылинках стремились переместиться как можно дальше от шарика. Перец прилипал к шарику.</a:t>
            </a:r>
          </a:p>
          <a:p>
            <a:r>
              <a:rPr lang="ru-RU" sz="1600" dirty="0" smtClean="0"/>
              <a:t>Соль не притягивалась к шарику, так как в этом веществе электроны перемещаются плохо. Постепенно шарик стал нейтральным и перестал притягивать хлопья. Они стали падать обратно на стол.</a:t>
            </a:r>
          </a:p>
          <a:p>
            <a:r>
              <a:rPr lang="ru-RU" sz="1600" dirty="0" smtClean="0"/>
              <a:t>Этот опыт можно повторить с сахаром и корицей, результат окажется таким же</a:t>
            </a:r>
          </a:p>
          <a:p>
            <a:r>
              <a:rPr lang="ru-RU" sz="1600" dirty="0" smtClean="0"/>
              <a:t>(корица притягивалась к шарику, а сахар нет»</a:t>
            </a:r>
            <a:endParaRPr lang="ru-RU" sz="1600" dirty="0"/>
          </a:p>
        </p:txBody>
      </p:sp>
      <p:pic>
        <p:nvPicPr>
          <p:cNvPr id="5" name="Содержимое 4" descr="IMG_8469.JPG"/>
          <p:cNvPicPr>
            <a:picLocks noGrp="1" noChangeAspect="1"/>
          </p:cNvPicPr>
          <p:nvPr>
            <p:ph sz="half" idx="1"/>
          </p:nvPr>
        </p:nvPicPr>
        <p:blipFill>
          <a:blip r:embed="rId2" cstate="print"/>
          <a:stretch>
            <a:fillRect/>
          </a:stretch>
        </p:blipFill>
        <p:spPr>
          <a:xfrm>
            <a:off x="3759464" y="188641"/>
            <a:ext cx="4224469" cy="3168352"/>
          </a:xfrm>
        </p:spPr>
      </p:pic>
      <p:pic>
        <p:nvPicPr>
          <p:cNvPr id="6" name="Рисунок 5" descr="IMG_8471.JPG"/>
          <p:cNvPicPr>
            <a:picLocks noChangeAspect="1"/>
          </p:cNvPicPr>
          <p:nvPr/>
        </p:nvPicPr>
        <p:blipFill>
          <a:blip r:embed="rId3" cstate="print"/>
          <a:stretch>
            <a:fillRect/>
          </a:stretch>
        </p:blipFill>
        <p:spPr>
          <a:xfrm>
            <a:off x="3779912" y="3465005"/>
            <a:ext cx="4248471" cy="318635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1611560"/>
            <a:ext cx="5897880" cy="1840160"/>
          </a:xfrm>
        </p:spPr>
        <p:txBody>
          <a:bodyPr/>
          <a:lstStyle/>
          <a:p>
            <a:endParaRPr lang="ru-RU" dirty="0"/>
          </a:p>
        </p:txBody>
      </p:sp>
      <p:sp>
        <p:nvSpPr>
          <p:cNvPr id="3" name="Текст 2"/>
          <p:cNvSpPr>
            <a:spLocks noGrp="1"/>
          </p:cNvSpPr>
          <p:nvPr>
            <p:ph type="body" idx="2"/>
          </p:nvPr>
        </p:nvSpPr>
        <p:spPr>
          <a:xfrm>
            <a:off x="457200" y="116632"/>
            <a:ext cx="2170584" cy="5544616"/>
          </a:xfrm>
        </p:spPr>
        <p:txBody>
          <a:bodyPr>
            <a:normAutofit/>
          </a:bodyPr>
          <a:lstStyle/>
          <a:p>
            <a:r>
              <a:rPr lang="ru-RU" sz="1800" b="1" dirty="0" smtClean="0"/>
              <a:t>«Рисуем электричеством»</a:t>
            </a:r>
            <a:br>
              <a:rPr lang="ru-RU" sz="1800" b="1" dirty="0" smtClean="0"/>
            </a:br>
            <a:r>
              <a:rPr lang="ru-RU" sz="1600" b="1" dirty="0" smtClean="0"/>
              <a:t>Вывод: </a:t>
            </a:r>
            <a:r>
              <a:rPr lang="ru-RU" sz="1600" dirty="0" smtClean="0"/>
              <a:t>Быстро</a:t>
            </a:r>
            <a:r>
              <a:rPr lang="ru-RU" sz="1600" b="1" dirty="0" smtClean="0"/>
              <a:t> </a:t>
            </a:r>
            <a:r>
              <a:rPr lang="ru-RU" sz="1600" dirty="0" smtClean="0"/>
              <a:t>отклеивая скотч с пластиковой папки, ты создаешь статическое электричество там, где лента была приклеена. Это происходит потому, что лента и пластик изготовлены из различных материалов. Электрический заряд притягивает мельчайшие частицы талька к пластику, создавая твой узор.</a:t>
            </a:r>
            <a:endParaRPr lang="ru-RU" sz="1600" dirty="0"/>
          </a:p>
        </p:txBody>
      </p:sp>
      <p:pic>
        <p:nvPicPr>
          <p:cNvPr id="6" name="Содержимое 5" descr="IMG_9445.JPG"/>
          <p:cNvPicPr>
            <a:picLocks noGrp="1" noChangeAspect="1"/>
          </p:cNvPicPr>
          <p:nvPr>
            <p:ph sz="half" idx="1"/>
          </p:nvPr>
        </p:nvPicPr>
        <p:blipFill>
          <a:blip r:embed="rId2" cstate="print"/>
          <a:stretch>
            <a:fillRect/>
          </a:stretch>
        </p:blipFill>
        <p:spPr>
          <a:xfrm>
            <a:off x="2555776" y="260648"/>
            <a:ext cx="3600400" cy="2700300"/>
          </a:xfrm>
        </p:spPr>
      </p:pic>
      <p:pic>
        <p:nvPicPr>
          <p:cNvPr id="7" name="Рисунок 6" descr="IMG_9443.JPG"/>
          <p:cNvPicPr>
            <a:picLocks noChangeAspect="1"/>
          </p:cNvPicPr>
          <p:nvPr/>
        </p:nvPicPr>
        <p:blipFill>
          <a:blip r:embed="rId3" cstate="print"/>
          <a:stretch>
            <a:fillRect/>
          </a:stretch>
        </p:blipFill>
        <p:spPr>
          <a:xfrm>
            <a:off x="2627784" y="3923674"/>
            <a:ext cx="3528392" cy="2646294"/>
          </a:xfrm>
          <a:prstGeom prst="rect">
            <a:avLst/>
          </a:prstGeom>
        </p:spPr>
      </p:pic>
      <p:pic>
        <p:nvPicPr>
          <p:cNvPr id="8" name="Рисунок 7" descr="IMG_9440.JPG"/>
          <p:cNvPicPr>
            <a:picLocks noChangeAspect="1"/>
          </p:cNvPicPr>
          <p:nvPr/>
        </p:nvPicPr>
        <p:blipFill>
          <a:blip r:embed="rId4" cstate="print"/>
          <a:stretch>
            <a:fillRect/>
          </a:stretch>
        </p:blipFill>
        <p:spPr>
          <a:xfrm>
            <a:off x="5807629" y="2060848"/>
            <a:ext cx="3336371" cy="250227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0"/>
            <a:ext cx="5897880" cy="228600"/>
          </a:xfrm>
        </p:spPr>
        <p:txBody>
          <a:bodyPr>
            <a:normAutofit fontScale="90000"/>
          </a:bodyPr>
          <a:lstStyle/>
          <a:p>
            <a:endParaRPr lang="ru-RU" dirty="0"/>
          </a:p>
        </p:txBody>
      </p:sp>
      <p:sp>
        <p:nvSpPr>
          <p:cNvPr id="3" name="Текст 2"/>
          <p:cNvSpPr>
            <a:spLocks noGrp="1"/>
          </p:cNvSpPr>
          <p:nvPr>
            <p:ph type="body" idx="2"/>
          </p:nvPr>
        </p:nvSpPr>
        <p:spPr>
          <a:xfrm>
            <a:off x="457200" y="476672"/>
            <a:ext cx="2746648" cy="3024336"/>
          </a:xfrm>
        </p:spPr>
        <p:txBody>
          <a:bodyPr/>
          <a:lstStyle/>
          <a:p>
            <a:r>
              <a:rPr lang="ru-RU" sz="1800" b="1" i="1" dirty="0" smtClean="0"/>
              <a:t>«Ожившие волосы»</a:t>
            </a:r>
          </a:p>
          <a:p>
            <a:r>
              <a:rPr lang="ru-RU" b="1" dirty="0" smtClean="0"/>
              <a:t>Вывод</a:t>
            </a:r>
            <a:r>
              <a:rPr lang="ru-RU" sz="1600" b="1" dirty="0" smtClean="0"/>
              <a:t>: </a:t>
            </a:r>
            <a:r>
              <a:rPr lang="ru-RU" sz="1600" dirty="0" smtClean="0"/>
              <a:t>Волосы «оживают» под действием статического электричества, возникающего из-за трения расчески с шерстяной вещью. Снять статическое электричество можно с помощью воды.</a:t>
            </a:r>
            <a:endParaRPr lang="ru-RU" sz="1600" dirty="0"/>
          </a:p>
        </p:txBody>
      </p:sp>
      <p:pic>
        <p:nvPicPr>
          <p:cNvPr id="5" name="Содержимое 4" descr="IMG_3632.JPG"/>
          <p:cNvPicPr>
            <a:picLocks noGrp="1" noChangeAspect="1"/>
          </p:cNvPicPr>
          <p:nvPr>
            <p:ph sz="half" idx="1"/>
          </p:nvPr>
        </p:nvPicPr>
        <p:blipFill>
          <a:blip r:embed="rId2" cstate="print"/>
          <a:stretch>
            <a:fillRect/>
          </a:stretch>
        </p:blipFill>
        <p:spPr>
          <a:xfrm>
            <a:off x="3923928" y="188640"/>
            <a:ext cx="4060701" cy="3045526"/>
          </a:xfrm>
        </p:spPr>
      </p:pic>
      <p:pic>
        <p:nvPicPr>
          <p:cNvPr id="6" name="Рисунок 5" descr="IMG_3634.JPG"/>
          <p:cNvPicPr>
            <a:picLocks noChangeAspect="1"/>
          </p:cNvPicPr>
          <p:nvPr/>
        </p:nvPicPr>
        <p:blipFill>
          <a:blip r:embed="rId3" cstate="print"/>
          <a:stretch>
            <a:fillRect/>
          </a:stretch>
        </p:blipFill>
        <p:spPr>
          <a:xfrm>
            <a:off x="107504" y="3429000"/>
            <a:ext cx="3672408" cy="3204356"/>
          </a:xfrm>
          <a:prstGeom prst="rect">
            <a:avLst/>
          </a:prstGeom>
        </p:spPr>
      </p:pic>
      <p:pic>
        <p:nvPicPr>
          <p:cNvPr id="7" name="Рисунок 6" descr="IMG_3638.JPG"/>
          <p:cNvPicPr>
            <a:picLocks noChangeAspect="1"/>
          </p:cNvPicPr>
          <p:nvPr/>
        </p:nvPicPr>
        <p:blipFill>
          <a:blip r:embed="rId4" cstate="print"/>
          <a:stretch>
            <a:fillRect/>
          </a:stretch>
        </p:blipFill>
        <p:spPr>
          <a:xfrm>
            <a:off x="3923928" y="3429000"/>
            <a:ext cx="4104456" cy="316835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1">
                    <a:lumMod val="50000"/>
                  </a:schemeClr>
                </a:solidFill>
              </a:rPr>
              <a:t>Цель</a:t>
            </a:r>
            <a:endParaRPr lang="ru-RU" dirty="0">
              <a:solidFill>
                <a:schemeClr val="accent1">
                  <a:lumMod val="50000"/>
                </a:schemeClr>
              </a:solidFill>
            </a:endParaRPr>
          </a:p>
        </p:txBody>
      </p:sp>
      <p:sp>
        <p:nvSpPr>
          <p:cNvPr id="3" name="Содержимое 2"/>
          <p:cNvSpPr>
            <a:spLocks noGrp="1"/>
          </p:cNvSpPr>
          <p:nvPr>
            <p:ph idx="1"/>
          </p:nvPr>
        </p:nvSpPr>
        <p:spPr/>
        <p:txBody>
          <a:bodyPr/>
          <a:lstStyle/>
          <a:p>
            <a:pPr>
              <a:buNone/>
            </a:pPr>
            <a:r>
              <a:rPr lang="ru-RU" dirty="0" smtClean="0"/>
              <a:t>   </a:t>
            </a:r>
            <a:r>
              <a:rPr lang="en-US" dirty="0" smtClean="0"/>
              <a:t>  </a:t>
            </a:r>
            <a:r>
              <a:rPr lang="ru-RU" dirty="0" smtClean="0"/>
              <a:t>Изучить </a:t>
            </a:r>
            <a:r>
              <a:rPr lang="ru-RU" dirty="0" smtClean="0"/>
              <a:t>, что такое «электричество», электрический ток, статическое электричество, раскрыть его достоинства и недостатки, формирование навыков безопасного поведения при обращении с </a:t>
            </a:r>
            <a:r>
              <a:rPr lang="ru-RU" dirty="0" smtClean="0"/>
              <a:t>электроприборами</a:t>
            </a:r>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15416"/>
            <a:ext cx="2170584" cy="315416"/>
          </a:xfrm>
        </p:spPr>
        <p:txBody>
          <a:bodyPr>
            <a:normAutofit fontScale="90000"/>
          </a:bodyPr>
          <a:lstStyle/>
          <a:p>
            <a:endParaRPr lang="ru-RU" dirty="0"/>
          </a:p>
        </p:txBody>
      </p:sp>
      <p:sp>
        <p:nvSpPr>
          <p:cNvPr id="3" name="Текст 2"/>
          <p:cNvSpPr>
            <a:spLocks noGrp="1"/>
          </p:cNvSpPr>
          <p:nvPr>
            <p:ph type="body" idx="2"/>
          </p:nvPr>
        </p:nvSpPr>
        <p:spPr>
          <a:xfrm>
            <a:off x="457200" y="332656"/>
            <a:ext cx="2458616" cy="3168352"/>
          </a:xfrm>
        </p:spPr>
        <p:txBody>
          <a:bodyPr/>
          <a:lstStyle/>
          <a:p>
            <a:r>
              <a:rPr lang="ru-RU" sz="1800" b="1" i="1" dirty="0" smtClean="0"/>
              <a:t>Воздушные шарики «ссорятся и мирятся»</a:t>
            </a:r>
          </a:p>
          <a:p>
            <a:r>
              <a:rPr lang="ru-RU" sz="1600" b="1" dirty="0" smtClean="0"/>
              <a:t>Вывод: </a:t>
            </a:r>
            <a:r>
              <a:rPr lang="ru-RU" sz="1600" dirty="0" smtClean="0"/>
              <a:t>Когда шарики наэлектризованы (имеют одинаковый заряд), они отталкиваются, а чтобы они притянулись, надо один шарик смочить водой и они притянутся друг к другу</a:t>
            </a:r>
            <a:endParaRPr lang="ru-RU" sz="1600" dirty="0"/>
          </a:p>
        </p:txBody>
      </p:sp>
      <p:pic>
        <p:nvPicPr>
          <p:cNvPr id="5" name="Содержимое 4" descr="IMG_3628.JPG"/>
          <p:cNvPicPr>
            <a:picLocks noGrp="1" noChangeAspect="1"/>
          </p:cNvPicPr>
          <p:nvPr>
            <p:ph sz="half" idx="1"/>
          </p:nvPr>
        </p:nvPicPr>
        <p:blipFill>
          <a:blip r:embed="rId2" cstate="print"/>
          <a:stretch>
            <a:fillRect/>
          </a:stretch>
        </p:blipFill>
        <p:spPr>
          <a:xfrm>
            <a:off x="3491880" y="188640"/>
            <a:ext cx="4419600" cy="3314700"/>
          </a:xfrm>
        </p:spPr>
      </p:pic>
      <p:pic>
        <p:nvPicPr>
          <p:cNvPr id="6" name="Рисунок 5" descr="IMG_3630.JPG"/>
          <p:cNvPicPr>
            <a:picLocks noChangeAspect="1"/>
          </p:cNvPicPr>
          <p:nvPr/>
        </p:nvPicPr>
        <p:blipFill>
          <a:blip r:embed="rId3" cstate="print"/>
          <a:stretch>
            <a:fillRect/>
          </a:stretch>
        </p:blipFill>
        <p:spPr>
          <a:xfrm>
            <a:off x="179512" y="3356992"/>
            <a:ext cx="4499992" cy="337499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459432"/>
            <a:ext cx="5897880" cy="688032"/>
          </a:xfrm>
        </p:spPr>
        <p:txBody>
          <a:bodyPr/>
          <a:lstStyle/>
          <a:p>
            <a:endParaRPr lang="ru-RU" dirty="0"/>
          </a:p>
        </p:txBody>
      </p:sp>
      <p:sp>
        <p:nvSpPr>
          <p:cNvPr id="3" name="Текст 2"/>
          <p:cNvSpPr>
            <a:spLocks noGrp="1"/>
          </p:cNvSpPr>
          <p:nvPr>
            <p:ph type="body" idx="2"/>
          </p:nvPr>
        </p:nvSpPr>
        <p:spPr>
          <a:xfrm>
            <a:off x="251520" y="260648"/>
            <a:ext cx="2520280" cy="4032448"/>
          </a:xfrm>
        </p:spPr>
        <p:txBody>
          <a:bodyPr>
            <a:normAutofit/>
          </a:bodyPr>
          <a:lstStyle/>
          <a:p>
            <a:r>
              <a:rPr lang="ru-RU" b="1" i="1" dirty="0" smtClean="0"/>
              <a:t>«</a:t>
            </a:r>
            <a:r>
              <a:rPr lang="ru-RU" sz="1800" b="1" dirty="0" smtClean="0"/>
              <a:t>Волшебные полиэтиленовые пакеты» </a:t>
            </a:r>
            <a:endParaRPr lang="ru-RU" sz="1800" dirty="0" smtClean="0"/>
          </a:p>
          <a:p>
            <a:r>
              <a:rPr lang="ru-RU" sz="1600" b="1" dirty="0" smtClean="0"/>
              <a:t>Вывод:</a:t>
            </a:r>
            <a:r>
              <a:rPr lang="ru-RU" sz="1600" dirty="0" smtClean="0"/>
              <a:t> Когда полиэтиленовые пакеты наэлектризованы (имеют одинаковый заряд -отрицательный), они отталкиваются друг от друга, а чтобы они притянулись, надо между ними вставить лист бумаги (он имеет положительный заряд) и пакеты притянутся к листу бумаги.</a:t>
            </a:r>
            <a:endParaRPr lang="ru-RU" sz="1600" b="1" dirty="0"/>
          </a:p>
        </p:txBody>
      </p:sp>
      <p:pic>
        <p:nvPicPr>
          <p:cNvPr id="5" name="Содержимое 4" descr="IMG_9307.JPG"/>
          <p:cNvPicPr>
            <a:picLocks noGrp="1" noChangeAspect="1"/>
          </p:cNvPicPr>
          <p:nvPr>
            <p:ph sz="half" idx="1"/>
          </p:nvPr>
        </p:nvPicPr>
        <p:blipFill>
          <a:blip r:embed="rId2" cstate="print"/>
          <a:stretch>
            <a:fillRect/>
          </a:stretch>
        </p:blipFill>
        <p:spPr>
          <a:xfrm>
            <a:off x="2915817" y="188641"/>
            <a:ext cx="2520280" cy="3360374"/>
          </a:xfrm>
        </p:spPr>
      </p:pic>
      <p:pic>
        <p:nvPicPr>
          <p:cNvPr id="6" name="Рисунок 5" descr="IMG_9310.JPG"/>
          <p:cNvPicPr>
            <a:picLocks noChangeAspect="1"/>
          </p:cNvPicPr>
          <p:nvPr/>
        </p:nvPicPr>
        <p:blipFill>
          <a:blip r:embed="rId3" cstate="print"/>
          <a:stretch>
            <a:fillRect/>
          </a:stretch>
        </p:blipFill>
        <p:spPr>
          <a:xfrm>
            <a:off x="1763687" y="4077072"/>
            <a:ext cx="3504389" cy="2628292"/>
          </a:xfrm>
          <a:prstGeom prst="rect">
            <a:avLst/>
          </a:prstGeom>
        </p:spPr>
      </p:pic>
      <p:pic>
        <p:nvPicPr>
          <p:cNvPr id="7" name="Рисунок 6" descr="IMG_9314.JPG"/>
          <p:cNvPicPr>
            <a:picLocks noChangeAspect="1"/>
          </p:cNvPicPr>
          <p:nvPr/>
        </p:nvPicPr>
        <p:blipFill>
          <a:blip r:embed="rId4" cstate="print"/>
          <a:stretch>
            <a:fillRect/>
          </a:stretch>
        </p:blipFill>
        <p:spPr>
          <a:xfrm>
            <a:off x="5340085" y="2969568"/>
            <a:ext cx="3552395" cy="266429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891480"/>
            <a:ext cx="5897880" cy="891480"/>
          </a:xfrm>
        </p:spPr>
        <p:txBody>
          <a:bodyPr/>
          <a:lstStyle/>
          <a:p>
            <a:endParaRPr lang="ru-RU" dirty="0"/>
          </a:p>
        </p:txBody>
      </p:sp>
      <p:sp>
        <p:nvSpPr>
          <p:cNvPr id="3" name="Текст 2"/>
          <p:cNvSpPr>
            <a:spLocks noGrp="1"/>
          </p:cNvSpPr>
          <p:nvPr>
            <p:ph type="body" idx="2"/>
          </p:nvPr>
        </p:nvSpPr>
        <p:spPr>
          <a:xfrm>
            <a:off x="457200" y="188640"/>
            <a:ext cx="2242592" cy="5544616"/>
          </a:xfrm>
        </p:spPr>
        <p:txBody>
          <a:bodyPr>
            <a:normAutofit fontScale="92500" lnSpcReduction="10000"/>
          </a:bodyPr>
          <a:lstStyle/>
          <a:p>
            <a:r>
              <a:rPr lang="ru-RU" sz="2300" b="1" i="1" dirty="0" smtClean="0"/>
              <a:t>«Гибкая вода»</a:t>
            </a:r>
          </a:p>
          <a:p>
            <a:r>
              <a:rPr lang="ru-RU" sz="1600" b="1" dirty="0" smtClean="0"/>
              <a:t>Вывод: </a:t>
            </a:r>
            <a:r>
              <a:rPr lang="ru-RU" sz="1600" dirty="0" smtClean="0"/>
              <a:t>Струя воды отклоняется в сторону воздушного шарика. Электроны с шерстяной вещи при трении переходят на шарик и придают ему отрицательный заряд. Этот заряд отталкивает от себя электроны, находящиеся в воде, и они перемещаются в ту часть струи, которая дальше всего от шарика. Ближе к шарику в струе воды возникает положительный заряд, и отрицательно заряженный шарик тянет ее к себе. В воде электроны могут свободно перемещаться.</a:t>
            </a:r>
            <a:endParaRPr lang="ru-RU" sz="1600" dirty="0"/>
          </a:p>
        </p:txBody>
      </p:sp>
      <p:pic>
        <p:nvPicPr>
          <p:cNvPr id="5" name="Содержимое 4" descr="IMG_3640.JPG"/>
          <p:cNvPicPr>
            <a:picLocks noGrp="1" noChangeAspect="1"/>
          </p:cNvPicPr>
          <p:nvPr>
            <p:ph sz="half" idx="1"/>
          </p:nvPr>
        </p:nvPicPr>
        <p:blipFill>
          <a:blip r:embed="rId2" cstate="print"/>
          <a:stretch>
            <a:fillRect/>
          </a:stretch>
        </p:blipFill>
        <p:spPr>
          <a:xfrm>
            <a:off x="5364088" y="188640"/>
            <a:ext cx="2607469" cy="3476625"/>
          </a:xfrm>
        </p:spPr>
      </p:pic>
      <p:pic>
        <p:nvPicPr>
          <p:cNvPr id="6" name="Рисунок 5" descr="IMG_3623.JPG"/>
          <p:cNvPicPr>
            <a:picLocks noChangeAspect="1"/>
          </p:cNvPicPr>
          <p:nvPr/>
        </p:nvPicPr>
        <p:blipFill>
          <a:blip r:embed="rId3" cstate="print"/>
          <a:stretch>
            <a:fillRect/>
          </a:stretch>
        </p:blipFill>
        <p:spPr>
          <a:xfrm>
            <a:off x="2699792" y="3140968"/>
            <a:ext cx="2679762" cy="357301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0"/>
            <a:ext cx="5897880" cy="228600"/>
          </a:xfrm>
        </p:spPr>
        <p:txBody>
          <a:bodyPr>
            <a:normAutofit fontScale="90000"/>
          </a:bodyPr>
          <a:lstStyle/>
          <a:p>
            <a:endParaRPr lang="ru-RU" dirty="0"/>
          </a:p>
        </p:txBody>
      </p:sp>
      <p:sp>
        <p:nvSpPr>
          <p:cNvPr id="3" name="Текст 2"/>
          <p:cNvSpPr>
            <a:spLocks noGrp="1"/>
          </p:cNvSpPr>
          <p:nvPr>
            <p:ph type="body" idx="2"/>
          </p:nvPr>
        </p:nvSpPr>
        <p:spPr>
          <a:xfrm>
            <a:off x="152381" y="332656"/>
            <a:ext cx="2314600" cy="2160240"/>
          </a:xfrm>
        </p:spPr>
        <p:txBody>
          <a:bodyPr/>
          <a:lstStyle/>
          <a:p>
            <a:r>
              <a:rPr lang="ru-RU" sz="1800" b="1" i="1" dirty="0" smtClean="0"/>
              <a:t>«Прыгающие шарики»</a:t>
            </a:r>
          </a:p>
          <a:p>
            <a:r>
              <a:rPr lang="ru-RU" sz="1600" b="1" dirty="0" smtClean="0"/>
              <a:t>Вывод: </a:t>
            </a:r>
            <a:r>
              <a:rPr lang="ru-RU" sz="1600" dirty="0" smtClean="0"/>
              <a:t>Когда натирали стекло варежкой, оно стало электрическим, поэтому шарики задвигались и притянулись к стеклу.</a:t>
            </a:r>
            <a:endParaRPr lang="ru-RU" sz="1600" dirty="0"/>
          </a:p>
        </p:txBody>
      </p:sp>
      <p:pic>
        <p:nvPicPr>
          <p:cNvPr id="5" name="Содержимое 4" descr="IMG_8642.JPG"/>
          <p:cNvPicPr>
            <a:picLocks noGrp="1" noChangeAspect="1"/>
          </p:cNvPicPr>
          <p:nvPr>
            <p:ph sz="half" idx="1"/>
          </p:nvPr>
        </p:nvPicPr>
        <p:blipFill>
          <a:blip r:embed="rId2" cstate="print"/>
          <a:stretch>
            <a:fillRect/>
          </a:stretch>
        </p:blipFill>
        <p:spPr>
          <a:xfrm>
            <a:off x="3419872" y="116632"/>
            <a:ext cx="4348038" cy="3261029"/>
          </a:xfrm>
        </p:spPr>
      </p:pic>
      <p:pic>
        <p:nvPicPr>
          <p:cNvPr id="6" name="Рисунок 5" descr="IMG_8643.JPG"/>
          <p:cNvPicPr>
            <a:picLocks noChangeAspect="1"/>
          </p:cNvPicPr>
          <p:nvPr/>
        </p:nvPicPr>
        <p:blipFill>
          <a:blip r:embed="rId3" cstate="print"/>
          <a:stretch>
            <a:fillRect/>
          </a:stretch>
        </p:blipFill>
        <p:spPr>
          <a:xfrm>
            <a:off x="31267" y="3703340"/>
            <a:ext cx="4067944" cy="3050958"/>
          </a:xfrm>
          <a:prstGeom prst="rect">
            <a:avLst/>
          </a:prstGeom>
        </p:spPr>
      </p:pic>
      <p:pic>
        <p:nvPicPr>
          <p:cNvPr id="7" name="Рисунок 6" descr="IMG_8649.JPG"/>
          <p:cNvPicPr>
            <a:picLocks noChangeAspect="1"/>
          </p:cNvPicPr>
          <p:nvPr/>
        </p:nvPicPr>
        <p:blipFill>
          <a:blip r:embed="rId4" cstate="print"/>
          <a:stretch>
            <a:fillRect/>
          </a:stretch>
        </p:blipFill>
        <p:spPr>
          <a:xfrm>
            <a:off x="3779912" y="3495936"/>
            <a:ext cx="4344482" cy="3258362"/>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0"/>
            <a:ext cx="5897880" cy="228600"/>
          </a:xfrm>
        </p:spPr>
        <p:txBody>
          <a:bodyPr>
            <a:normAutofit fontScale="90000"/>
          </a:bodyPr>
          <a:lstStyle/>
          <a:p>
            <a:endParaRPr lang="ru-RU" dirty="0"/>
          </a:p>
        </p:txBody>
      </p:sp>
      <p:sp>
        <p:nvSpPr>
          <p:cNvPr id="3" name="Текст 2"/>
          <p:cNvSpPr>
            <a:spLocks noGrp="1"/>
          </p:cNvSpPr>
          <p:nvPr>
            <p:ph type="body" idx="2"/>
          </p:nvPr>
        </p:nvSpPr>
        <p:spPr>
          <a:xfrm>
            <a:off x="467544" y="0"/>
            <a:ext cx="3456384" cy="5805264"/>
          </a:xfrm>
        </p:spPr>
        <p:txBody>
          <a:bodyPr>
            <a:normAutofit/>
          </a:bodyPr>
          <a:lstStyle/>
          <a:p>
            <a:r>
              <a:rPr lang="ru-RU" sz="1800" b="1" i="1" dirty="0" smtClean="0"/>
              <a:t>«Волшебные бабочки»</a:t>
            </a:r>
          </a:p>
          <a:p>
            <a:r>
              <a:rPr lang="ru-RU" sz="1600" dirty="0" smtClean="0"/>
              <a:t>Вывод: Пластиковая расческа , в результате трения с шерстяной вещью стала электрической,</a:t>
            </a:r>
          </a:p>
          <a:p>
            <a:r>
              <a:rPr lang="ru-RU" sz="1600" dirty="0" smtClean="0"/>
              <a:t>получила отрицательный заряд он отталкивает отрицательно заряженные частицы, находящиеся в бумажной бабочке. Часть бумаги, ближайшая к расческе, становится заряженной положительно. Положительно заряженная бумага притягивается отрицательно заряженной расческе. Бумажные бабочки прилипли к ним, притянулись. </a:t>
            </a:r>
            <a:endParaRPr lang="ru-RU" sz="1600" dirty="0"/>
          </a:p>
        </p:txBody>
      </p:sp>
      <p:pic>
        <p:nvPicPr>
          <p:cNvPr id="6" name="Содержимое 5" descr="IMG_3644.JPG"/>
          <p:cNvPicPr>
            <a:picLocks noGrp="1" noChangeAspect="1"/>
          </p:cNvPicPr>
          <p:nvPr>
            <p:ph sz="half" idx="1"/>
          </p:nvPr>
        </p:nvPicPr>
        <p:blipFill>
          <a:blip r:embed="rId2" cstate="print"/>
          <a:stretch>
            <a:fillRect/>
          </a:stretch>
        </p:blipFill>
        <p:spPr>
          <a:xfrm>
            <a:off x="4355976" y="260648"/>
            <a:ext cx="3672408" cy="3315258"/>
          </a:xfrm>
        </p:spPr>
      </p:pic>
      <p:pic>
        <p:nvPicPr>
          <p:cNvPr id="7" name="Рисунок 6" descr="IMG_3643.JPG"/>
          <p:cNvPicPr>
            <a:picLocks noChangeAspect="1"/>
          </p:cNvPicPr>
          <p:nvPr/>
        </p:nvPicPr>
        <p:blipFill>
          <a:blip r:embed="rId3" cstate="print"/>
          <a:stretch>
            <a:fillRect/>
          </a:stretch>
        </p:blipFill>
        <p:spPr>
          <a:xfrm>
            <a:off x="2627784" y="3705836"/>
            <a:ext cx="4306467" cy="295232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442392" cy="176064"/>
          </a:xfrm>
        </p:spPr>
        <p:txBody>
          <a:bodyPr>
            <a:normAutofit fontScale="90000"/>
          </a:bodyPr>
          <a:lstStyle/>
          <a:p>
            <a:endParaRPr lang="ru-RU" dirty="0"/>
          </a:p>
        </p:txBody>
      </p:sp>
      <p:sp>
        <p:nvSpPr>
          <p:cNvPr id="3" name="Текст 2"/>
          <p:cNvSpPr>
            <a:spLocks noGrp="1"/>
          </p:cNvSpPr>
          <p:nvPr>
            <p:ph type="body" idx="2"/>
          </p:nvPr>
        </p:nvSpPr>
        <p:spPr>
          <a:xfrm>
            <a:off x="179512" y="404664"/>
            <a:ext cx="4536504" cy="3024336"/>
          </a:xfrm>
        </p:spPr>
        <p:txBody>
          <a:bodyPr>
            <a:normAutofit fontScale="85000" lnSpcReduction="20000"/>
          </a:bodyPr>
          <a:lstStyle/>
          <a:p>
            <a:r>
              <a:rPr lang="ru-RU" sz="2100" b="1" i="1" dirty="0" smtClean="0"/>
              <a:t>«Волшебный компас»</a:t>
            </a:r>
          </a:p>
          <a:p>
            <a:r>
              <a:rPr lang="ru-RU" sz="1900" b="1" dirty="0" smtClean="0"/>
              <a:t>Вывод: </a:t>
            </a:r>
            <a:r>
              <a:rPr lang="ru-RU" sz="1900" dirty="0" smtClean="0"/>
              <a:t>Этот опыт  основан на действии статического электричества. При трении шерстью о стенку стеклянного сосуда на него переходят электроны с шерсти. В этом месте на стенке сосуда скапливается отрицательный заряд. Он отталкивает отрицательно заряженные частицы, находящиеся в бумаге. Часть бумаги, ближайшая к стеклу, становится заряженной положительно. Положительно заряженная бумага притягивается отрицательно заряженной стенкой стакана и поворачивается к тому месту где ты потер стакан.</a:t>
            </a:r>
            <a:endParaRPr lang="ru-RU" sz="1900" dirty="0"/>
          </a:p>
        </p:txBody>
      </p:sp>
      <p:pic>
        <p:nvPicPr>
          <p:cNvPr id="5" name="Содержимое 4" descr="IMG_8708.JPG"/>
          <p:cNvPicPr>
            <a:picLocks noGrp="1" noChangeAspect="1"/>
          </p:cNvPicPr>
          <p:nvPr>
            <p:ph sz="half" idx="1"/>
          </p:nvPr>
        </p:nvPicPr>
        <p:blipFill>
          <a:blip r:embed="rId2" cstate="print"/>
          <a:stretch>
            <a:fillRect/>
          </a:stretch>
        </p:blipFill>
        <p:spPr>
          <a:xfrm>
            <a:off x="4355976" y="2646987"/>
            <a:ext cx="3639021" cy="3987932"/>
          </a:xfrm>
        </p:spPr>
      </p:pic>
      <p:pic>
        <p:nvPicPr>
          <p:cNvPr id="6" name="Рисунок 5" descr="IMG_8706.JPG"/>
          <p:cNvPicPr>
            <a:picLocks noChangeAspect="1"/>
          </p:cNvPicPr>
          <p:nvPr/>
        </p:nvPicPr>
        <p:blipFill>
          <a:blip r:embed="rId3" cstate="print"/>
          <a:stretch>
            <a:fillRect/>
          </a:stretch>
        </p:blipFill>
        <p:spPr>
          <a:xfrm>
            <a:off x="250485" y="3573015"/>
            <a:ext cx="3708412" cy="3063261"/>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459432"/>
            <a:ext cx="5897880" cy="216024"/>
          </a:xfrm>
        </p:spPr>
        <p:txBody>
          <a:bodyPr>
            <a:normAutofit fontScale="90000"/>
          </a:bodyPr>
          <a:lstStyle/>
          <a:p>
            <a:endParaRPr lang="ru-RU" dirty="0"/>
          </a:p>
        </p:txBody>
      </p:sp>
      <p:sp>
        <p:nvSpPr>
          <p:cNvPr id="3" name="Текст 2"/>
          <p:cNvSpPr>
            <a:spLocks noGrp="1"/>
          </p:cNvSpPr>
          <p:nvPr>
            <p:ph type="body" idx="2"/>
          </p:nvPr>
        </p:nvSpPr>
        <p:spPr>
          <a:xfrm>
            <a:off x="457200" y="188640"/>
            <a:ext cx="7355160" cy="2520280"/>
          </a:xfrm>
        </p:spPr>
        <p:txBody>
          <a:bodyPr>
            <a:normAutofit/>
          </a:bodyPr>
          <a:lstStyle/>
          <a:p>
            <a:r>
              <a:rPr lang="ru-RU" sz="1900" b="1" i="1" dirty="0" smtClean="0"/>
              <a:t>«Волшебный компас 2»</a:t>
            </a:r>
          </a:p>
          <a:p>
            <a:r>
              <a:rPr lang="ru-RU" sz="1700" b="1" dirty="0" smtClean="0"/>
              <a:t>Вывод: </a:t>
            </a:r>
            <a:r>
              <a:rPr lang="ru-RU" sz="1700" dirty="0" smtClean="0"/>
              <a:t>Этот опыт также основан на действии статического электричества. При трении шерстью о стенку стеклянного сосуда на него переходят электроны с шерсти. В этом месте на стенке сосуда скапливается отрицательный заряд. Он отталкивает отрицательно заряженные частицы, находящиеся в спичке. Часть спички, ближайшая к стеклу, становится заряженной положительно. Положительно заряженная спичка притягивается отрицательно заряженной стенкой стакана и поворачивается к тому месту где ты потер стакан.  </a:t>
            </a:r>
            <a:endParaRPr lang="ru-RU" sz="1700" dirty="0"/>
          </a:p>
        </p:txBody>
      </p:sp>
      <p:pic>
        <p:nvPicPr>
          <p:cNvPr id="5" name="Содержимое 4" descr="IMG_8714.JPG"/>
          <p:cNvPicPr>
            <a:picLocks noGrp="1" noChangeAspect="1"/>
          </p:cNvPicPr>
          <p:nvPr>
            <p:ph sz="half" idx="1"/>
          </p:nvPr>
        </p:nvPicPr>
        <p:blipFill>
          <a:blip r:embed="rId2" cstate="print"/>
          <a:stretch>
            <a:fillRect/>
          </a:stretch>
        </p:blipFill>
        <p:spPr>
          <a:xfrm>
            <a:off x="4716016" y="2924944"/>
            <a:ext cx="2778919" cy="3465199"/>
          </a:xfrm>
        </p:spPr>
      </p:pic>
      <p:pic>
        <p:nvPicPr>
          <p:cNvPr id="6" name="Рисунок 5" descr="IMG_8741.JPG"/>
          <p:cNvPicPr>
            <a:picLocks noChangeAspect="1"/>
          </p:cNvPicPr>
          <p:nvPr/>
        </p:nvPicPr>
        <p:blipFill>
          <a:blip r:embed="rId3" cstate="print"/>
          <a:stretch>
            <a:fillRect/>
          </a:stretch>
        </p:blipFill>
        <p:spPr>
          <a:xfrm>
            <a:off x="323528" y="2924944"/>
            <a:ext cx="4104456" cy="339467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188640"/>
            <a:ext cx="7242048" cy="864096"/>
          </a:xfrm>
        </p:spPr>
        <p:txBody>
          <a:bodyPr/>
          <a:lstStyle/>
          <a:p>
            <a:r>
              <a:rPr lang="ru-RU" dirty="0" smtClean="0">
                <a:solidFill>
                  <a:schemeClr val="accent1">
                    <a:lumMod val="50000"/>
                  </a:schemeClr>
                </a:solidFill>
              </a:rPr>
              <a:t>«Электрический театр»</a:t>
            </a:r>
            <a:endParaRPr lang="ru-RU" dirty="0">
              <a:solidFill>
                <a:schemeClr val="accent1">
                  <a:lumMod val="50000"/>
                </a:schemeClr>
              </a:solidFill>
            </a:endParaRPr>
          </a:p>
        </p:txBody>
      </p:sp>
      <p:pic>
        <p:nvPicPr>
          <p:cNvPr id="9" name="Содержимое 8" descr="IMG_8595.JPG"/>
          <p:cNvPicPr>
            <a:picLocks noGrp="1" noChangeAspect="1"/>
          </p:cNvPicPr>
          <p:nvPr>
            <p:ph sz="half" idx="1"/>
          </p:nvPr>
        </p:nvPicPr>
        <p:blipFill>
          <a:blip r:embed="rId3" cstate="print"/>
          <a:stretch>
            <a:fillRect/>
          </a:stretch>
        </p:blipFill>
        <p:spPr>
          <a:xfrm>
            <a:off x="323528" y="1268760"/>
            <a:ext cx="3521075" cy="2640806"/>
          </a:xfrm>
        </p:spPr>
      </p:pic>
      <p:pic>
        <p:nvPicPr>
          <p:cNvPr id="10" name="Содержимое 9" descr="IMG_8599.JPG"/>
          <p:cNvPicPr>
            <a:picLocks noGrp="1" noChangeAspect="1"/>
          </p:cNvPicPr>
          <p:nvPr>
            <p:ph sz="half" idx="2"/>
          </p:nvPr>
        </p:nvPicPr>
        <p:blipFill>
          <a:blip r:embed="rId4" cstate="print"/>
          <a:stretch>
            <a:fillRect/>
          </a:stretch>
        </p:blipFill>
        <p:spPr>
          <a:xfrm>
            <a:off x="4283968" y="1268760"/>
            <a:ext cx="3521075" cy="2640806"/>
          </a:xfrm>
        </p:spPr>
      </p:pic>
      <p:pic>
        <p:nvPicPr>
          <p:cNvPr id="12" name="Рисунок 11" descr="IMG_8590.JPG"/>
          <p:cNvPicPr>
            <a:picLocks noChangeAspect="1"/>
          </p:cNvPicPr>
          <p:nvPr/>
        </p:nvPicPr>
        <p:blipFill>
          <a:blip r:embed="rId5" cstate="print"/>
          <a:stretch>
            <a:fillRect/>
          </a:stretch>
        </p:blipFill>
        <p:spPr>
          <a:xfrm>
            <a:off x="2195736" y="3977680"/>
            <a:ext cx="3840426" cy="2880320"/>
          </a:xfrm>
          <a:prstGeom prst="rect">
            <a:avLst/>
          </a:prstGeom>
        </p:spPr>
      </p:pic>
      <p:sp>
        <p:nvSpPr>
          <p:cNvPr id="13" name="Прямоугольник 12"/>
          <p:cNvSpPr/>
          <p:nvPr/>
        </p:nvSpPr>
        <p:spPr>
          <a:xfrm flipH="1">
            <a:off x="0" y="3933056"/>
            <a:ext cx="2286000" cy="2862322"/>
          </a:xfrm>
          <a:prstGeom prst="rect">
            <a:avLst/>
          </a:prstGeom>
        </p:spPr>
        <p:txBody>
          <a:bodyPr wrap="square">
            <a:spAutoFit/>
          </a:bodyPr>
          <a:lstStyle/>
          <a:p>
            <a:r>
              <a:rPr lang="ru-RU" dirty="0" smtClean="0"/>
              <a:t>Когда мы трем стекло, на него переходят электроны с ткани. В результате образуется электрический заряд, который притягивает силуэты. </a:t>
            </a:r>
            <a:endParaRPr lang="ru-RU"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320080"/>
          </a:xfrm>
        </p:spPr>
        <p:txBody>
          <a:bodyPr>
            <a:normAutofit fontScale="90000"/>
          </a:bodyPr>
          <a:lstStyle/>
          <a:p>
            <a:r>
              <a:rPr lang="ru-RU" dirty="0" smtClean="0">
                <a:solidFill>
                  <a:schemeClr val="accent1">
                    <a:lumMod val="50000"/>
                  </a:schemeClr>
                </a:solidFill>
              </a:rPr>
              <a:t>Почему горит фонарик</a:t>
            </a:r>
            <a:endParaRPr lang="ru-RU" dirty="0">
              <a:solidFill>
                <a:schemeClr val="accent1">
                  <a:lumMod val="50000"/>
                </a:schemeClr>
              </a:solidFill>
            </a:endParaRPr>
          </a:p>
        </p:txBody>
      </p:sp>
      <p:sp>
        <p:nvSpPr>
          <p:cNvPr id="7" name="Текст 6"/>
          <p:cNvSpPr>
            <a:spLocks noGrp="1"/>
          </p:cNvSpPr>
          <p:nvPr>
            <p:ph type="body" idx="2"/>
          </p:nvPr>
        </p:nvSpPr>
        <p:spPr>
          <a:xfrm>
            <a:off x="457200" y="836712"/>
            <a:ext cx="3394720" cy="5688632"/>
          </a:xfrm>
        </p:spPr>
        <p:txBody>
          <a:bodyPr>
            <a:normAutofit/>
          </a:bodyPr>
          <a:lstStyle/>
          <a:p>
            <a:r>
              <a:rPr lang="ru-RU" sz="1600" b="1" dirty="0" smtClean="0"/>
              <a:t>Вывод: </a:t>
            </a:r>
            <a:r>
              <a:rPr lang="ru-RU" sz="1600" dirty="0" smtClean="0"/>
              <a:t>Происходит химическая реакция между стальной скрепкой и лимонным соком. Также идет химическая реакция между медной проволокой и лимонным соком. Эти две химические реакции заставляют электроны двигаться по проводам. Из-за разности металлов электроны вытесняются более активно в одном направлении. Если бы металлы были одинаковы, двигательная сила была бы уравновешена, и электроны бы не перетекали. Электроны текут в одном направлении по кругу и возвращаются в лимонную батарею. Проходя по цепи, они приводят  в действие и зажигают лампочку. Мы выработали электрический ток</a:t>
            </a:r>
            <a:endParaRPr lang="ru-RU" sz="1600" dirty="0"/>
          </a:p>
        </p:txBody>
      </p:sp>
      <p:pic>
        <p:nvPicPr>
          <p:cNvPr id="5" name="Содержимое 4" descr="IMG_8668.JPG"/>
          <p:cNvPicPr>
            <a:picLocks noGrp="1" noChangeAspect="1"/>
          </p:cNvPicPr>
          <p:nvPr>
            <p:ph sz="half" idx="1"/>
          </p:nvPr>
        </p:nvPicPr>
        <p:blipFill>
          <a:blip r:embed="rId2" cstate="print"/>
          <a:stretch>
            <a:fillRect/>
          </a:stretch>
        </p:blipFill>
        <p:spPr>
          <a:xfrm>
            <a:off x="4067944" y="476672"/>
            <a:ext cx="3936076" cy="2951018"/>
          </a:xfrm>
        </p:spPr>
      </p:pic>
      <p:pic>
        <p:nvPicPr>
          <p:cNvPr id="6" name="Содержимое 5" descr="IMG_8685.JPG"/>
          <p:cNvPicPr>
            <a:picLocks noGrp="1" noChangeAspect="1"/>
          </p:cNvPicPr>
          <p:nvPr>
            <p:ph sz="half" idx="4294967295"/>
          </p:nvPr>
        </p:nvPicPr>
        <p:blipFill>
          <a:blip r:embed="rId3" cstate="print"/>
          <a:stretch>
            <a:fillRect/>
          </a:stretch>
        </p:blipFill>
        <p:spPr>
          <a:xfrm>
            <a:off x="4211960" y="3717032"/>
            <a:ext cx="3744416" cy="2893318"/>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1323528"/>
            <a:ext cx="1234480" cy="1323528"/>
          </a:xfrm>
        </p:spPr>
        <p:txBody>
          <a:bodyPr/>
          <a:lstStyle/>
          <a:p>
            <a:endParaRPr lang="ru-RU" dirty="0"/>
          </a:p>
        </p:txBody>
      </p:sp>
      <p:sp>
        <p:nvSpPr>
          <p:cNvPr id="3" name="Текст 2"/>
          <p:cNvSpPr>
            <a:spLocks noGrp="1"/>
          </p:cNvSpPr>
          <p:nvPr>
            <p:ph type="body" idx="2"/>
          </p:nvPr>
        </p:nvSpPr>
        <p:spPr>
          <a:xfrm>
            <a:off x="251520" y="188640"/>
            <a:ext cx="2016224" cy="5256584"/>
          </a:xfrm>
        </p:spPr>
        <p:txBody>
          <a:bodyPr>
            <a:normAutofit/>
          </a:bodyPr>
          <a:lstStyle/>
          <a:p>
            <a:r>
              <a:rPr lang="ru-RU" sz="1800" b="1" dirty="0" smtClean="0"/>
              <a:t>«Простые электрические цепи»</a:t>
            </a:r>
          </a:p>
          <a:p>
            <a:r>
              <a:rPr lang="ru-RU" sz="1600" b="1" dirty="0" smtClean="0"/>
              <a:t>Вывод: </a:t>
            </a:r>
            <a:r>
              <a:rPr lang="ru-RU" sz="1600" dirty="0" smtClean="0"/>
              <a:t>Присоединяя лампочку к батарейке при помощи полосок фольги, мы создаем цепь, по которой течет электрический ток. Ток выходит из клеммы батарейки, обозначенной +, и идет к клемме, обозначенной -. Когда ток проходит сквозь лампочку, она горит.</a:t>
            </a:r>
            <a:endParaRPr lang="ru-RU" sz="1600" b="1" dirty="0"/>
          </a:p>
        </p:txBody>
      </p:sp>
      <p:pic>
        <p:nvPicPr>
          <p:cNvPr id="5" name="Содержимое 4" descr="IMG_9321.JPG"/>
          <p:cNvPicPr>
            <a:picLocks noGrp="1" noChangeAspect="1"/>
          </p:cNvPicPr>
          <p:nvPr>
            <p:ph sz="half" idx="1"/>
          </p:nvPr>
        </p:nvPicPr>
        <p:blipFill>
          <a:blip r:embed="rId2" cstate="print"/>
          <a:stretch>
            <a:fillRect/>
          </a:stretch>
        </p:blipFill>
        <p:spPr>
          <a:xfrm>
            <a:off x="2699792" y="260648"/>
            <a:ext cx="3844280" cy="2863218"/>
          </a:xfrm>
        </p:spPr>
      </p:pic>
      <p:pic>
        <p:nvPicPr>
          <p:cNvPr id="6" name="Рисунок 5" descr="IMG_9323.JPG"/>
          <p:cNvPicPr>
            <a:picLocks noChangeAspect="1"/>
          </p:cNvPicPr>
          <p:nvPr/>
        </p:nvPicPr>
        <p:blipFill>
          <a:blip r:embed="rId3" cstate="print"/>
          <a:stretch>
            <a:fillRect/>
          </a:stretch>
        </p:blipFill>
        <p:spPr>
          <a:xfrm>
            <a:off x="4788024" y="3356992"/>
            <a:ext cx="4152462" cy="311434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444664"/>
          </a:xfrm>
        </p:spPr>
        <p:txBody>
          <a:bodyPr>
            <a:normAutofit fontScale="90000"/>
          </a:bodyPr>
          <a:lstStyle/>
          <a:p>
            <a:pPr algn="ctr"/>
            <a:r>
              <a:rPr lang="ru-RU" sz="3200" dirty="0" smtClean="0">
                <a:solidFill>
                  <a:schemeClr val="accent1">
                    <a:lumMod val="50000"/>
                  </a:schemeClr>
                </a:solidFill>
              </a:rPr>
              <a:t>Задачи</a:t>
            </a:r>
            <a:endParaRPr lang="ru-RU" sz="3200" dirty="0">
              <a:solidFill>
                <a:schemeClr val="accent1">
                  <a:lumMod val="50000"/>
                </a:schemeClr>
              </a:solidFill>
            </a:endParaRPr>
          </a:p>
        </p:txBody>
      </p:sp>
      <p:sp>
        <p:nvSpPr>
          <p:cNvPr id="3" name="Содержимое 2"/>
          <p:cNvSpPr>
            <a:spLocks noGrp="1"/>
          </p:cNvSpPr>
          <p:nvPr>
            <p:ph idx="1"/>
          </p:nvPr>
        </p:nvSpPr>
        <p:spPr>
          <a:xfrm>
            <a:off x="323528" y="836712"/>
            <a:ext cx="7632848" cy="5258984"/>
          </a:xfrm>
        </p:spPr>
        <p:txBody>
          <a:bodyPr>
            <a:normAutofit/>
          </a:bodyPr>
          <a:lstStyle/>
          <a:p>
            <a:pPr>
              <a:buNone/>
            </a:pPr>
            <a:r>
              <a:rPr lang="ru-RU" sz="2000" i="1" dirty="0" smtClean="0"/>
              <a:t>Образовательные</a:t>
            </a:r>
          </a:p>
          <a:p>
            <a:r>
              <a:rPr lang="ru-RU" sz="1800" i="1" dirty="0" smtClean="0"/>
              <a:t>Обобщить знания детей об электрических приборах, об их назначении в </a:t>
            </a:r>
            <a:r>
              <a:rPr lang="ru-RU" sz="1800" i="1" dirty="0" smtClean="0"/>
              <a:t>быту</a:t>
            </a:r>
            <a:endParaRPr lang="ru-RU" sz="1800" i="1" dirty="0" smtClean="0"/>
          </a:p>
          <a:p>
            <a:r>
              <a:rPr lang="ru-RU" sz="1800" i="1" dirty="0" smtClean="0"/>
              <a:t>Познакомить с понятием «электричество», электрический ток, статическое </a:t>
            </a:r>
            <a:r>
              <a:rPr lang="ru-RU" sz="1800" i="1" dirty="0" smtClean="0"/>
              <a:t>электричество</a:t>
            </a:r>
            <a:endParaRPr lang="ru-RU" sz="1800" i="1" dirty="0" smtClean="0"/>
          </a:p>
          <a:p>
            <a:pPr>
              <a:buNone/>
            </a:pPr>
            <a:r>
              <a:rPr lang="ru-RU" sz="2000" i="1" dirty="0" smtClean="0"/>
              <a:t>Развивающие</a:t>
            </a:r>
          </a:p>
          <a:p>
            <a:r>
              <a:rPr lang="ru-RU" sz="1800" i="1" dirty="0" smtClean="0"/>
              <a:t>Развивать стремление к поисково-познавательной </a:t>
            </a:r>
            <a:r>
              <a:rPr lang="ru-RU" sz="1800" i="1" dirty="0" smtClean="0"/>
              <a:t>деятельности</a:t>
            </a:r>
            <a:endParaRPr lang="ru-RU" sz="1800" i="1" dirty="0" smtClean="0"/>
          </a:p>
          <a:p>
            <a:r>
              <a:rPr lang="ru-RU" sz="1800" i="1" dirty="0" smtClean="0"/>
              <a:t>Развивать мыслительную активность, любознательность, умение делать </a:t>
            </a:r>
            <a:r>
              <a:rPr lang="ru-RU" sz="1800" i="1" dirty="0" smtClean="0"/>
              <a:t>выводы</a:t>
            </a:r>
            <a:endParaRPr lang="ru-RU" sz="1800" i="1" dirty="0" smtClean="0"/>
          </a:p>
          <a:p>
            <a:pPr>
              <a:buNone/>
            </a:pPr>
            <a:r>
              <a:rPr lang="ru-RU" sz="2000" i="1" dirty="0" smtClean="0"/>
              <a:t>Воспитательные</a:t>
            </a:r>
          </a:p>
          <a:p>
            <a:r>
              <a:rPr lang="ru-RU" sz="1800" i="1" dirty="0" smtClean="0"/>
              <a:t>Воспитывать интерес к познанию функций </a:t>
            </a:r>
            <a:r>
              <a:rPr lang="ru-RU" sz="1800" i="1" dirty="0" smtClean="0"/>
              <a:t>электроприборов</a:t>
            </a:r>
            <a:endParaRPr lang="ru-RU" sz="1800" i="1" dirty="0" smtClean="0"/>
          </a:p>
          <a:p>
            <a:r>
              <a:rPr lang="ru-RU" sz="1800" i="1" dirty="0" smtClean="0"/>
              <a:t>Вызывать положительное отношение к полученным результатам </a:t>
            </a:r>
            <a:r>
              <a:rPr lang="ru-RU" sz="1800" i="1" dirty="0" smtClean="0"/>
              <a:t>опыта</a:t>
            </a:r>
            <a:endParaRPr lang="ru-RU" sz="1800" i="1" dirty="0" smtClean="0"/>
          </a:p>
          <a:p>
            <a:endParaRPr lang="ru-RU" sz="1800" i="1" dirty="0" smtClean="0"/>
          </a:p>
          <a:p>
            <a:endParaRPr lang="ru-RU" sz="1400" i="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1035496"/>
            <a:ext cx="5897880" cy="1264096"/>
          </a:xfrm>
        </p:spPr>
        <p:txBody>
          <a:bodyPr/>
          <a:lstStyle/>
          <a:p>
            <a:endParaRPr lang="ru-RU" dirty="0"/>
          </a:p>
        </p:txBody>
      </p:sp>
      <p:sp>
        <p:nvSpPr>
          <p:cNvPr id="3" name="Текст 2"/>
          <p:cNvSpPr>
            <a:spLocks noGrp="1"/>
          </p:cNvSpPr>
          <p:nvPr>
            <p:ph type="body" idx="2"/>
          </p:nvPr>
        </p:nvSpPr>
        <p:spPr>
          <a:xfrm>
            <a:off x="457200" y="332656"/>
            <a:ext cx="2314600" cy="2736304"/>
          </a:xfrm>
        </p:spPr>
        <p:txBody>
          <a:bodyPr>
            <a:normAutofit lnSpcReduction="10000"/>
          </a:bodyPr>
          <a:lstStyle/>
          <a:p>
            <a:r>
              <a:rPr lang="ru-RU" sz="1800" b="1" dirty="0" smtClean="0"/>
              <a:t>«Как можно зажечь две лампочки»</a:t>
            </a:r>
          </a:p>
          <a:p>
            <a:r>
              <a:rPr lang="ru-RU" sz="1600" b="1" dirty="0" smtClean="0"/>
              <a:t>Вывод:</a:t>
            </a:r>
            <a:r>
              <a:rPr lang="ru-RU" sz="1600" dirty="0" smtClean="0"/>
              <a:t> Соединив их в цепь параллельно. Электрический ток потечет из батарейки через одну лампочку, затем через другую и снова вернется в батарейку. Свет от лампочек получится достаточно тусклый.</a:t>
            </a:r>
            <a:endParaRPr lang="ru-RU" sz="1600" b="1" dirty="0"/>
          </a:p>
        </p:txBody>
      </p:sp>
      <p:pic>
        <p:nvPicPr>
          <p:cNvPr id="5" name="Содержимое 4" descr="IMG_9330.JPG"/>
          <p:cNvPicPr>
            <a:picLocks noGrp="1" noChangeAspect="1"/>
          </p:cNvPicPr>
          <p:nvPr>
            <p:ph sz="half" idx="1"/>
          </p:nvPr>
        </p:nvPicPr>
        <p:blipFill>
          <a:blip r:embed="rId2" cstate="print"/>
          <a:stretch>
            <a:fillRect/>
          </a:stretch>
        </p:blipFill>
        <p:spPr>
          <a:xfrm>
            <a:off x="4716016" y="188640"/>
            <a:ext cx="3278981" cy="4371975"/>
          </a:xfrm>
        </p:spPr>
      </p:pic>
      <p:pic>
        <p:nvPicPr>
          <p:cNvPr id="6" name="Рисунок 5" descr="IMG_9332.JPG"/>
          <p:cNvPicPr>
            <a:picLocks noChangeAspect="1"/>
          </p:cNvPicPr>
          <p:nvPr/>
        </p:nvPicPr>
        <p:blipFill>
          <a:blip r:embed="rId3" cstate="print"/>
          <a:stretch>
            <a:fillRect/>
          </a:stretch>
        </p:blipFill>
        <p:spPr>
          <a:xfrm>
            <a:off x="251520" y="3501008"/>
            <a:ext cx="4283968" cy="3212976"/>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896144"/>
          </a:xfrm>
        </p:spPr>
        <p:txBody>
          <a:bodyPr/>
          <a:lstStyle/>
          <a:p>
            <a:endParaRPr lang="ru-RU" dirty="0"/>
          </a:p>
        </p:txBody>
      </p:sp>
      <p:sp>
        <p:nvSpPr>
          <p:cNvPr id="3" name="Текст 2"/>
          <p:cNvSpPr>
            <a:spLocks noGrp="1"/>
          </p:cNvSpPr>
          <p:nvPr>
            <p:ph type="body" idx="2"/>
          </p:nvPr>
        </p:nvSpPr>
        <p:spPr>
          <a:xfrm>
            <a:off x="179512" y="260648"/>
            <a:ext cx="2520280" cy="3096344"/>
          </a:xfrm>
        </p:spPr>
        <p:txBody>
          <a:bodyPr>
            <a:normAutofit/>
          </a:bodyPr>
          <a:lstStyle/>
          <a:p>
            <a:r>
              <a:rPr lang="ru-RU" sz="1800" b="1" dirty="0" smtClean="0"/>
              <a:t>«Проводники и изоляторы»</a:t>
            </a:r>
          </a:p>
          <a:p>
            <a:r>
              <a:rPr lang="ru-RU" sz="1600" b="1" dirty="0" smtClean="0"/>
              <a:t>Вывод:</a:t>
            </a:r>
            <a:r>
              <a:rPr lang="ru-RU" sz="1600" dirty="0" smtClean="0"/>
              <a:t> Электрический ток проводят металлы, в результате чего лампочка зажигается. Металлы- проводники. Другие материалы, включая бумагу, дерево пластик, электричество не проводят. Они являются изоляторами.</a:t>
            </a:r>
            <a:endParaRPr lang="ru-RU" sz="1600" b="1" dirty="0"/>
          </a:p>
        </p:txBody>
      </p:sp>
      <p:sp>
        <p:nvSpPr>
          <p:cNvPr id="4" name="Содержимое 3"/>
          <p:cNvSpPr>
            <a:spLocks noGrp="1"/>
          </p:cNvSpPr>
          <p:nvPr>
            <p:ph sz="half" idx="1"/>
          </p:nvPr>
        </p:nvSpPr>
        <p:spPr>
          <a:xfrm>
            <a:off x="2843808" y="0"/>
            <a:ext cx="4852392" cy="6669360"/>
          </a:xfrm>
        </p:spPr>
        <p:txBody>
          <a:bodyPr>
            <a:normAutofit/>
          </a:bodyPr>
          <a:lstStyle/>
          <a:p>
            <a:endParaRPr lang="ru-RU" sz="1800" b="1" dirty="0" smtClean="0"/>
          </a:p>
          <a:p>
            <a:pPr>
              <a:buNone/>
            </a:pPr>
            <a:r>
              <a:rPr lang="ru-RU" sz="1800" b="1" i="1" dirty="0" smtClean="0"/>
              <a:t>Проводники:</a:t>
            </a:r>
            <a:endParaRPr lang="ru-RU" sz="1800" b="1" i="1" dirty="0"/>
          </a:p>
        </p:txBody>
      </p:sp>
      <p:pic>
        <p:nvPicPr>
          <p:cNvPr id="5" name="Рисунок 4" descr="IMG_9341.JPG"/>
          <p:cNvPicPr>
            <a:picLocks noChangeAspect="1"/>
          </p:cNvPicPr>
          <p:nvPr/>
        </p:nvPicPr>
        <p:blipFill>
          <a:blip r:embed="rId2" cstate="print"/>
          <a:stretch>
            <a:fillRect/>
          </a:stretch>
        </p:blipFill>
        <p:spPr>
          <a:xfrm>
            <a:off x="2915816" y="647310"/>
            <a:ext cx="2952328" cy="2214246"/>
          </a:xfrm>
          <a:prstGeom prst="rect">
            <a:avLst/>
          </a:prstGeom>
        </p:spPr>
      </p:pic>
      <p:pic>
        <p:nvPicPr>
          <p:cNvPr id="6" name="Рисунок 5" descr="IMG_9349.JPG"/>
          <p:cNvPicPr>
            <a:picLocks noChangeAspect="1"/>
          </p:cNvPicPr>
          <p:nvPr/>
        </p:nvPicPr>
        <p:blipFill>
          <a:blip r:embed="rId3" cstate="print"/>
          <a:stretch>
            <a:fillRect/>
          </a:stretch>
        </p:blipFill>
        <p:spPr>
          <a:xfrm>
            <a:off x="6210182" y="620688"/>
            <a:ext cx="2340864" cy="3121152"/>
          </a:xfrm>
          <a:prstGeom prst="rect">
            <a:avLst/>
          </a:prstGeom>
        </p:spPr>
      </p:pic>
      <p:pic>
        <p:nvPicPr>
          <p:cNvPr id="7" name="Рисунок 6" descr="IMG_9352.JPG"/>
          <p:cNvPicPr>
            <a:picLocks noChangeAspect="1"/>
          </p:cNvPicPr>
          <p:nvPr/>
        </p:nvPicPr>
        <p:blipFill>
          <a:blip r:embed="rId4" cstate="print"/>
          <a:stretch>
            <a:fillRect/>
          </a:stretch>
        </p:blipFill>
        <p:spPr>
          <a:xfrm>
            <a:off x="179512" y="3789040"/>
            <a:ext cx="3600401" cy="2700301"/>
          </a:xfrm>
          <a:prstGeom prst="rect">
            <a:avLst/>
          </a:prstGeom>
        </p:spPr>
      </p:pic>
      <p:pic>
        <p:nvPicPr>
          <p:cNvPr id="8" name="Рисунок 7" descr="IMG_9356.JPG"/>
          <p:cNvPicPr>
            <a:picLocks noChangeAspect="1"/>
          </p:cNvPicPr>
          <p:nvPr/>
        </p:nvPicPr>
        <p:blipFill>
          <a:blip r:embed="rId5" cstate="print"/>
          <a:stretch>
            <a:fillRect/>
          </a:stretch>
        </p:blipFill>
        <p:spPr>
          <a:xfrm>
            <a:off x="3923928" y="3789040"/>
            <a:ext cx="3600400" cy="27003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243408"/>
            <a:ext cx="5897880" cy="472008"/>
          </a:xfrm>
        </p:spPr>
        <p:txBody>
          <a:bodyPr/>
          <a:lstStyle/>
          <a:p>
            <a:endParaRPr lang="ru-RU" dirty="0"/>
          </a:p>
        </p:txBody>
      </p:sp>
      <p:sp>
        <p:nvSpPr>
          <p:cNvPr id="3" name="Текст 2"/>
          <p:cNvSpPr>
            <a:spLocks noGrp="1"/>
          </p:cNvSpPr>
          <p:nvPr>
            <p:ph type="body" idx="2"/>
          </p:nvPr>
        </p:nvSpPr>
        <p:spPr>
          <a:xfrm flipV="1">
            <a:off x="457200" y="-819472"/>
            <a:ext cx="5897880" cy="1008112"/>
          </a:xfrm>
        </p:spPr>
        <p:txBody>
          <a:bodyPr/>
          <a:lstStyle/>
          <a:p>
            <a:endParaRPr lang="ru-RU" dirty="0"/>
          </a:p>
        </p:txBody>
      </p:sp>
      <p:sp>
        <p:nvSpPr>
          <p:cNvPr id="4" name="Содержимое 3"/>
          <p:cNvSpPr>
            <a:spLocks noGrp="1"/>
          </p:cNvSpPr>
          <p:nvPr>
            <p:ph sz="half" idx="1"/>
          </p:nvPr>
        </p:nvSpPr>
        <p:spPr>
          <a:xfrm>
            <a:off x="457200" y="260648"/>
            <a:ext cx="7239000" cy="6244704"/>
          </a:xfrm>
        </p:spPr>
        <p:txBody>
          <a:bodyPr>
            <a:normAutofit/>
          </a:bodyPr>
          <a:lstStyle/>
          <a:p>
            <a:pPr>
              <a:buNone/>
            </a:pPr>
            <a:r>
              <a:rPr lang="ru-RU" sz="1800" b="1" i="1" dirty="0" smtClean="0"/>
              <a:t>Изоляторы:</a:t>
            </a:r>
            <a:endParaRPr lang="ru-RU" sz="1800" b="1" i="1" dirty="0"/>
          </a:p>
        </p:txBody>
      </p:sp>
      <p:pic>
        <p:nvPicPr>
          <p:cNvPr id="6" name="Рисунок 5" descr="IMG_9363.JPG"/>
          <p:cNvPicPr>
            <a:picLocks noChangeAspect="1"/>
          </p:cNvPicPr>
          <p:nvPr/>
        </p:nvPicPr>
        <p:blipFill>
          <a:blip r:embed="rId2" cstate="print"/>
          <a:stretch>
            <a:fillRect/>
          </a:stretch>
        </p:blipFill>
        <p:spPr>
          <a:xfrm>
            <a:off x="4427984" y="548680"/>
            <a:ext cx="3563888" cy="2672916"/>
          </a:xfrm>
          <a:prstGeom prst="rect">
            <a:avLst/>
          </a:prstGeom>
        </p:spPr>
      </p:pic>
      <p:pic>
        <p:nvPicPr>
          <p:cNvPr id="8" name="Рисунок 7" descr="IMG_9365.JPG"/>
          <p:cNvPicPr>
            <a:picLocks noChangeAspect="1"/>
          </p:cNvPicPr>
          <p:nvPr/>
        </p:nvPicPr>
        <p:blipFill>
          <a:blip r:embed="rId3" cstate="print"/>
          <a:stretch>
            <a:fillRect/>
          </a:stretch>
        </p:blipFill>
        <p:spPr>
          <a:xfrm>
            <a:off x="323529" y="3789040"/>
            <a:ext cx="3611894" cy="2708920"/>
          </a:xfrm>
          <a:prstGeom prst="rect">
            <a:avLst/>
          </a:prstGeom>
        </p:spPr>
      </p:pic>
      <p:pic>
        <p:nvPicPr>
          <p:cNvPr id="9" name="Рисунок 8" descr="IMG_9374.JPG"/>
          <p:cNvPicPr>
            <a:picLocks noChangeAspect="1"/>
          </p:cNvPicPr>
          <p:nvPr/>
        </p:nvPicPr>
        <p:blipFill>
          <a:blip r:embed="rId4" cstate="print"/>
          <a:stretch>
            <a:fillRect/>
          </a:stretch>
        </p:blipFill>
        <p:spPr>
          <a:xfrm>
            <a:off x="4355976" y="3789040"/>
            <a:ext cx="3635896" cy="2726922"/>
          </a:xfrm>
          <a:prstGeom prst="rect">
            <a:avLst/>
          </a:prstGeom>
        </p:spPr>
      </p:pic>
      <p:pic>
        <p:nvPicPr>
          <p:cNvPr id="10" name="Рисунок 9" descr="IMG_9370.JPG"/>
          <p:cNvPicPr>
            <a:picLocks noChangeAspect="1"/>
          </p:cNvPicPr>
          <p:nvPr/>
        </p:nvPicPr>
        <p:blipFill>
          <a:blip r:embed="rId5" cstate="print"/>
          <a:stretch>
            <a:fillRect/>
          </a:stretch>
        </p:blipFill>
        <p:spPr>
          <a:xfrm>
            <a:off x="395536" y="548680"/>
            <a:ext cx="3600400" cy="27003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603448"/>
            <a:ext cx="5897880" cy="832048"/>
          </a:xfrm>
        </p:spPr>
        <p:txBody>
          <a:bodyPr/>
          <a:lstStyle/>
          <a:p>
            <a:endParaRPr lang="ru-RU" dirty="0"/>
          </a:p>
        </p:txBody>
      </p:sp>
      <p:sp>
        <p:nvSpPr>
          <p:cNvPr id="3" name="Текст 2"/>
          <p:cNvSpPr>
            <a:spLocks noGrp="1"/>
          </p:cNvSpPr>
          <p:nvPr>
            <p:ph type="body" idx="2"/>
          </p:nvPr>
        </p:nvSpPr>
        <p:spPr>
          <a:xfrm>
            <a:off x="457200" y="260648"/>
            <a:ext cx="2818656" cy="2664296"/>
          </a:xfrm>
        </p:spPr>
        <p:txBody>
          <a:bodyPr>
            <a:normAutofit/>
          </a:bodyPr>
          <a:lstStyle/>
          <a:p>
            <a:r>
              <a:rPr lang="ru-RU" sz="1800" b="1" dirty="0" smtClean="0"/>
              <a:t> «Ищем электричество»</a:t>
            </a:r>
          </a:p>
          <a:p>
            <a:r>
              <a:rPr lang="ru-RU" sz="1600" b="1" dirty="0" smtClean="0"/>
              <a:t>Вывод: </a:t>
            </a:r>
            <a:r>
              <a:rPr lang="ru-RU" sz="1600" dirty="0" smtClean="0"/>
              <a:t>Стрелка компаса реагирует на электрический ток. Когда ток проходит сквозь фольгу, он превращает фольгу в слабый магнит. Это заставляет отклоняться стрелку компаса</a:t>
            </a:r>
            <a:endParaRPr lang="ru-RU" sz="1600" dirty="0"/>
          </a:p>
        </p:txBody>
      </p:sp>
      <p:pic>
        <p:nvPicPr>
          <p:cNvPr id="5" name="Содержимое 4" descr="IMG_9427.JPG"/>
          <p:cNvPicPr>
            <a:picLocks noGrp="1" noChangeAspect="1"/>
          </p:cNvPicPr>
          <p:nvPr>
            <p:ph sz="half" idx="1"/>
          </p:nvPr>
        </p:nvPicPr>
        <p:blipFill>
          <a:blip r:embed="rId2" cstate="print"/>
          <a:stretch>
            <a:fillRect/>
          </a:stretch>
        </p:blipFill>
        <p:spPr>
          <a:xfrm>
            <a:off x="2987824" y="2348880"/>
            <a:ext cx="5544616" cy="4158462"/>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1035496"/>
            <a:ext cx="5897880" cy="1264096"/>
          </a:xfrm>
        </p:spPr>
        <p:txBody>
          <a:bodyPr/>
          <a:lstStyle/>
          <a:p>
            <a:endParaRPr lang="ru-RU" dirty="0"/>
          </a:p>
        </p:txBody>
      </p:sp>
      <p:sp>
        <p:nvSpPr>
          <p:cNvPr id="3" name="Текст 2"/>
          <p:cNvSpPr>
            <a:spLocks noGrp="1"/>
          </p:cNvSpPr>
          <p:nvPr>
            <p:ph type="body" idx="2"/>
          </p:nvPr>
        </p:nvSpPr>
        <p:spPr>
          <a:xfrm>
            <a:off x="457200" y="260648"/>
            <a:ext cx="2386608" cy="3960440"/>
          </a:xfrm>
        </p:spPr>
        <p:txBody>
          <a:bodyPr>
            <a:normAutofit/>
          </a:bodyPr>
          <a:lstStyle/>
          <a:p>
            <a:r>
              <a:rPr lang="ru-RU" sz="1800" b="1" dirty="0" smtClean="0"/>
              <a:t>«Детектор тока»</a:t>
            </a:r>
          </a:p>
          <a:p>
            <a:r>
              <a:rPr lang="ru-RU" sz="1600" b="1" dirty="0" smtClean="0"/>
              <a:t>Вывод: </a:t>
            </a:r>
            <a:r>
              <a:rPr lang="ru-RU" sz="1600" dirty="0" smtClean="0"/>
              <a:t>Обернув провод вокруг компаса мы можем сделать детектор более чувствительным. Это превращает компас в гораздо более сильный магнит, когда цепь замкнута и ток идет сквозь провод. Более сильный магнит делает стрелку компаса более чувствительной к течению тока.</a:t>
            </a:r>
            <a:endParaRPr lang="ru-RU" sz="1600" b="1" dirty="0"/>
          </a:p>
        </p:txBody>
      </p:sp>
      <p:pic>
        <p:nvPicPr>
          <p:cNvPr id="6" name="Содержимое 4" descr="IMG_9427.JPG"/>
          <p:cNvPicPr>
            <a:picLocks noGrp="1" noChangeAspect="1"/>
          </p:cNvPicPr>
          <p:nvPr>
            <p:ph sz="half" idx="1"/>
          </p:nvPr>
        </p:nvPicPr>
        <p:blipFill>
          <a:blip r:embed="rId2" cstate="print"/>
          <a:stretch>
            <a:fillRect/>
          </a:stretch>
        </p:blipFill>
        <p:spPr>
          <a:xfrm>
            <a:off x="4067944" y="188640"/>
            <a:ext cx="3989065" cy="2991799"/>
          </a:xfrm>
        </p:spPr>
      </p:pic>
      <p:pic>
        <p:nvPicPr>
          <p:cNvPr id="7" name="Рисунок 6" descr="IMG_9430.JPG"/>
          <p:cNvPicPr>
            <a:picLocks noChangeAspect="1"/>
          </p:cNvPicPr>
          <p:nvPr/>
        </p:nvPicPr>
        <p:blipFill>
          <a:blip r:embed="rId3" cstate="print"/>
          <a:stretch>
            <a:fillRect/>
          </a:stretch>
        </p:blipFill>
        <p:spPr>
          <a:xfrm>
            <a:off x="179513" y="3455622"/>
            <a:ext cx="4248472" cy="318635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531440"/>
            <a:ext cx="5897880" cy="760040"/>
          </a:xfrm>
        </p:spPr>
        <p:txBody>
          <a:bodyPr/>
          <a:lstStyle/>
          <a:p>
            <a:endParaRPr lang="ru-RU" dirty="0"/>
          </a:p>
        </p:txBody>
      </p:sp>
      <p:sp>
        <p:nvSpPr>
          <p:cNvPr id="3" name="Текст 2"/>
          <p:cNvSpPr>
            <a:spLocks noGrp="1"/>
          </p:cNvSpPr>
          <p:nvPr>
            <p:ph type="body" idx="2"/>
          </p:nvPr>
        </p:nvSpPr>
        <p:spPr>
          <a:xfrm>
            <a:off x="179512" y="188640"/>
            <a:ext cx="2808312" cy="6264696"/>
          </a:xfrm>
        </p:spPr>
        <p:txBody>
          <a:bodyPr>
            <a:normAutofit/>
          </a:bodyPr>
          <a:lstStyle/>
          <a:p>
            <a:r>
              <a:rPr lang="ru-RU" sz="1800" b="1" dirty="0" smtClean="0"/>
              <a:t>«Мощность батарейки»</a:t>
            </a:r>
          </a:p>
          <a:p>
            <a:r>
              <a:rPr lang="ru-RU" sz="1600" b="1" dirty="0" smtClean="0"/>
              <a:t>Вывод: </a:t>
            </a:r>
            <a:r>
              <a:rPr lang="ru-RU" sz="1600" dirty="0" smtClean="0"/>
              <a:t>Монеты и шурупы могут создавать электричество, если поместить их в соленую воду. Шуруп и монетка сделаны из разных материалов (шуруп покрыт цинком, а монета сделана из меди). Вода содержит мельчайшие частицы электрического заряда. Если опустить в воду предметы, сделанные из разных материалов, эти частицы будут двигаться сквозь воду, что и создает электрический ток- мы могли заметить, что стрелка детектора тока начинает подергиваться, как только происходит выработка электричества. Так же работает и обычная батарейка.</a:t>
            </a:r>
            <a:endParaRPr lang="ru-RU" sz="1600" b="1" dirty="0" smtClean="0"/>
          </a:p>
          <a:p>
            <a:endParaRPr lang="ru-RU" sz="1800" b="1" dirty="0"/>
          </a:p>
        </p:txBody>
      </p:sp>
      <p:pic>
        <p:nvPicPr>
          <p:cNvPr id="5" name="Содержимое 4" descr="IMG_9514.JPG"/>
          <p:cNvPicPr>
            <a:picLocks noGrp="1" noChangeAspect="1"/>
          </p:cNvPicPr>
          <p:nvPr>
            <p:ph sz="half" idx="1"/>
          </p:nvPr>
        </p:nvPicPr>
        <p:blipFill>
          <a:blip r:embed="rId2" cstate="print"/>
          <a:stretch>
            <a:fillRect/>
          </a:stretch>
        </p:blipFill>
        <p:spPr>
          <a:xfrm>
            <a:off x="3347864" y="3212976"/>
            <a:ext cx="4128459" cy="3096344"/>
          </a:xfrm>
        </p:spPr>
      </p:pic>
      <p:pic>
        <p:nvPicPr>
          <p:cNvPr id="6" name="Рисунок 5" descr="IMG_9517.JPG"/>
          <p:cNvPicPr>
            <a:picLocks noChangeAspect="1"/>
          </p:cNvPicPr>
          <p:nvPr/>
        </p:nvPicPr>
        <p:blipFill>
          <a:blip r:embed="rId3" cstate="print"/>
          <a:stretch>
            <a:fillRect/>
          </a:stretch>
        </p:blipFill>
        <p:spPr>
          <a:xfrm>
            <a:off x="2927310" y="188640"/>
            <a:ext cx="2880320" cy="2160240"/>
          </a:xfrm>
          <a:prstGeom prst="rect">
            <a:avLst/>
          </a:prstGeom>
        </p:spPr>
      </p:pic>
      <p:pic>
        <p:nvPicPr>
          <p:cNvPr id="7" name="Рисунок 6" descr="IMG_9519.JPG"/>
          <p:cNvPicPr>
            <a:picLocks noChangeAspect="1"/>
          </p:cNvPicPr>
          <p:nvPr/>
        </p:nvPicPr>
        <p:blipFill>
          <a:blip r:embed="rId4" cstate="print"/>
          <a:stretch>
            <a:fillRect/>
          </a:stretch>
        </p:blipFill>
        <p:spPr>
          <a:xfrm>
            <a:off x="6084168" y="188640"/>
            <a:ext cx="2843808" cy="2132856"/>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45719"/>
          </a:xfrm>
        </p:spPr>
        <p:txBody>
          <a:bodyPr>
            <a:normAutofit fontScale="90000"/>
          </a:bodyPr>
          <a:lstStyle/>
          <a:p>
            <a:endParaRPr lang="ru-RU" dirty="0"/>
          </a:p>
        </p:txBody>
      </p:sp>
      <p:sp>
        <p:nvSpPr>
          <p:cNvPr id="3" name="Текст 2"/>
          <p:cNvSpPr>
            <a:spLocks noGrp="1"/>
          </p:cNvSpPr>
          <p:nvPr>
            <p:ph type="body" idx="2"/>
          </p:nvPr>
        </p:nvSpPr>
        <p:spPr>
          <a:xfrm>
            <a:off x="457200" y="188640"/>
            <a:ext cx="2818656" cy="3816424"/>
          </a:xfrm>
        </p:spPr>
        <p:txBody>
          <a:bodyPr>
            <a:normAutofit/>
          </a:bodyPr>
          <a:lstStyle/>
          <a:p>
            <a:r>
              <a:rPr lang="ru-RU" sz="1800" b="1" dirty="0" smtClean="0"/>
              <a:t>«Волшебный магнит»</a:t>
            </a:r>
          </a:p>
          <a:p>
            <a:r>
              <a:rPr lang="ru-RU" sz="1600" b="1" dirty="0" smtClean="0"/>
              <a:t>Вывод: </a:t>
            </a:r>
            <a:r>
              <a:rPr lang="ru-RU" sz="1600" dirty="0" smtClean="0"/>
              <a:t>С помощью электричества можно притянуть скрепки, если превратить гвоздь в электромагнит.  Электромагнит притягивает скрепки, потому что они сделаны из железа. Как только провод отсоединиться от батарейки, ток перестает идти, электромагнит прекращает действовать, и скрепки снова падают на стол.</a:t>
            </a:r>
            <a:endParaRPr lang="ru-RU" sz="1600" b="1" dirty="0"/>
          </a:p>
        </p:txBody>
      </p:sp>
      <p:pic>
        <p:nvPicPr>
          <p:cNvPr id="5" name="Содержимое 4" descr="IMG_9552.JPG"/>
          <p:cNvPicPr>
            <a:picLocks noGrp="1" noChangeAspect="1"/>
          </p:cNvPicPr>
          <p:nvPr>
            <p:ph sz="half" idx="1"/>
          </p:nvPr>
        </p:nvPicPr>
        <p:blipFill>
          <a:blip r:embed="rId2" cstate="print"/>
          <a:stretch>
            <a:fillRect/>
          </a:stretch>
        </p:blipFill>
        <p:spPr>
          <a:xfrm>
            <a:off x="5148064" y="260648"/>
            <a:ext cx="2741457" cy="3655276"/>
          </a:xfrm>
        </p:spPr>
      </p:pic>
      <p:pic>
        <p:nvPicPr>
          <p:cNvPr id="6" name="Рисунок 5" descr="IMG_9567.JPG"/>
          <p:cNvPicPr>
            <a:picLocks noChangeAspect="1"/>
          </p:cNvPicPr>
          <p:nvPr/>
        </p:nvPicPr>
        <p:blipFill>
          <a:blip r:embed="rId3" cstate="print"/>
          <a:stretch>
            <a:fillRect/>
          </a:stretch>
        </p:blipFill>
        <p:spPr>
          <a:xfrm>
            <a:off x="1331640" y="3933056"/>
            <a:ext cx="3707904" cy="278092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182881"/>
            <a:ext cx="5897880" cy="45719"/>
          </a:xfrm>
        </p:spPr>
        <p:txBody>
          <a:bodyPr>
            <a:normAutofit fontScale="90000"/>
          </a:bodyPr>
          <a:lstStyle/>
          <a:p>
            <a:endParaRPr lang="ru-RU" dirty="0"/>
          </a:p>
        </p:txBody>
      </p:sp>
      <p:sp>
        <p:nvSpPr>
          <p:cNvPr id="3" name="Текст 2"/>
          <p:cNvSpPr>
            <a:spLocks noGrp="1"/>
          </p:cNvSpPr>
          <p:nvPr>
            <p:ph type="body" idx="2"/>
          </p:nvPr>
        </p:nvSpPr>
        <p:spPr>
          <a:xfrm>
            <a:off x="457200" y="476672"/>
            <a:ext cx="2458616" cy="5328592"/>
          </a:xfrm>
        </p:spPr>
        <p:txBody>
          <a:bodyPr>
            <a:normAutofit fontScale="92500" lnSpcReduction="10000"/>
          </a:bodyPr>
          <a:lstStyle/>
          <a:p>
            <a:r>
              <a:rPr lang="ru-RU" sz="1800" b="1" dirty="0" smtClean="0"/>
              <a:t>«С помощью электромагнита можно издавать звуки»</a:t>
            </a:r>
          </a:p>
          <a:p>
            <a:r>
              <a:rPr lang="ru-RU" sz="1600" b="1" dirty="0" smtClean="0"/>
              <a:t>Вывод: </a:t>
            </a:r>
            <a:r>
              <a:rPr lang="ru-RU" sz="1600" dirty="0" smtClean="0"/>
              <a:t>Электромагнит издает звуки, если построить зуммер. Части зуммера создают электрическую цепь. Когда электромагнит придвигают к скрепке, он притягивает скрепку и отклоняет ее кончик от банки. Цепь разрывается и электромагнит отключается. Он больше не притягивает кончик скрепки, скрепка отпрыгивает назад к банке и снова замыкает цепь. Так происходит снова и снова, что создает характерный звук зуммера</a:t>
            </a:r>
            <a:endParaRPr lang="ru-RU" sz="1600" b="1" dirty="0"/>
          </a:p>
        </p:txBody>
      </p:sp>
      <p:pic>
        <p:nvPicPr>
          <p:cNvPr id="5" name="Содержимое 4" descr="IMG_9594.JPG"/>
          <p:cNvPicPr>
            <a:picLocks noGrp="1" noChangeAspect="1"/>
          </p:cNvPicPr>
          <p:nvPr>
            <p:ph sz="half" idx="1"/>
          </p:nvPr>
        </p:nvPicPr>
        <p:blipFill>
          <a:blip r:embed="rId2" cstate="print"/>
          <a:stretch>
            <a:fillRect/>
          </a:stretch>
        </p:blipFill>
        <p:spPr>
          <a:xfrm>
            <a:off x="4211464" y="332656"/>
            <a:ext cx="3744416" cy="2808312"/>
          </a:xfrm>
        </p:spPr>
      </p:pic>
      <p:pic>
        <p:nvPicPr>
          <p:cNvPr id="6" name="Рисунок 5" descr="IMG_9600.JPG"/>
          <p:cNvPicPr>
            <a:picLocks noChangeAspect="1"/>
          </p:cNvPicPr>
          <p:nvPr/>
        </p:nvPicPr>
        <p:blipFill>
          <a:blip r:embed="rId3" cstate="print"/>
          <a:stretch>
            <a:fillRect/>
          </a:stretch>
        </p:blipFill>
        <p:spPr>
          <a:xfrm>
            <a:off x="4175448" y="3501008"/>
            <a:ext cx="3744416" cy="280831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248072"/>
          </a:xfrm>
        </p:spPr>
        <p:txBody>
          <a:bodyPr>
            <a:normAutofit fontScale="90000"/>
          </a:bodyPr>
          <a:lstStyle/>
          <a:p>
            <a:endParaRPr lang="ru-RU" dirty="0"/>
          </a:p>
        </p:txBody>
      </p:sp>
      <p:sp>
        <p:nvSpPr>
          <p:cNvPr id="3" name="Текст 2"/>
          <p:cNvSpPr>
            <a:spLocks noGrp="1"/>
          </p:cNvSpPr>
          <p:nvPr>
            <p:ph type="body" idx="2"/>
          </p:nvPr>
        </p:nvSpPr>
        <p:spPr>
          <a:xfrm>
            <a:off x="457200" y="548680"/>
            <a:ext cx="2746648" cy="5688632"/>
          </a:xfrm>
        </p:spPr>
        <p:txBody>
          <a:bodyPr>
            <a:normAutofit/>
          </a:bodyPr>
          <a:lstStyle/>
          <a:p>
            <a:r>
              <a:rPr lang="ru-RU" sz="1800" b="1" dirty="0" smtClean="0"/>
              <a:t>« Провод путешественник»</a:t>
            </a:r>
          </a:p>
          <a:p>
            <a:r>
              <a:rPr lang="ru-RU" sz="1600" b="1" dirty="0" smtClean="0"/>
              <a:t>Вывод: </a:t>
            </a:r>
            <a:r>
              <a:rPr lang="ru-RU" sz="1600" dirty="0" smtClean="0"/>
              <a:t>Магнит может заставить двигаться медный провод, если магнит помещен возле провода, по которому идет электрический ток. Когда электричество проходит сквозь медный провод, провод становится магнитом. Стержневой магнит создает магнитное поле вокруг медного провода. Оно толкает провод, так что он начинает катиться. Это называется моторным эффектом.  Работа всех электродвигателей построена по этому принципу.</a:t>
            </a:r>
            <a:endParaRPr lang="ru-RU" sz="1600" b="1" dirty="0"/>
          </a:p>
        </p:txBody>
      </p:sp>
      <p:pic>
        <p:nvPicPr>
          <p:cNvPr id="5" name="Содержимое 4" descr="IMG_9570.JPG"/>
          <p:cNvPicPr>
            <a:picLocks noGrp="1" noChangeAspect="1"/>
          </p:cNvPicPr>
          <p:nvPr>
            <p:ph sz="half" idx="1"/>
          </p:nvPr>
        </p:nvPicPr>
        <p:blipFill>
          <a:blip r:embed="rId2" cstate="print"/>
          <a:stretch>
            <a:fillRect/>
          </a:stretch>
        </p:blipFill>
        <p:spPr>
          <a:xfrm>
            <a:off x="3491881" y="432156"/>
            <a:ext cx="2592288" cy="3456384"/>
          </a:xfrm>
        </p:spPr>
      </p:pic>
      <p:pic>
        <p:nvPicPr>
          <p:cNvPr id="6" name="Рисунок 5" descr="IMG_9571.JPG"/>
          <p:cNvPicPr>
            <a:picLocks noChangeAspect="1"/>
          </p:cNvPicPr>
          <p:nvPr/>
        </p:nvPicPr>
        <p:blipFill>
          <a:blip r:embed="rId3" cstate="print"/>
          <a:stretch>
            <a:fillRect/>
          </a:stretch>
        </p:blipFill>
        <p:spPr>
          <a:xfrm>
            <a:off x="6300192" y="476672"/>
            <a:ext cx="2555776" cy="3407701"/>
          </a:xfrm>
          <a:prstGeom prst="rect">
            <a:avLst/>
          </a:prstGeom>
        </p:spPr>
      </p:pic>
      <p:pic>
        <p:nvPicPr>
          <p:cNvPr id="7" name="Рисунок 6" descr="IMG_9575.JPG"/>
          <p:cNvPicPr>
            <a:picLocks noChangeAspect="1"/>
          </p:cNvPicPr>
          <p:nvPr/>
        </p:nvPicPr>
        <p:blipFill>
          <a:blip r:embed="rId4" cstate="print"/>
          <a:stretch>
            <a:fillRect/>
          </a:stretch>
        </p:blipFill>
        <p:spPr>
          <a:xfrm>
            <a:off x="4355976" y="4149080"/>
            <a:ext cx="3312368" cy="248427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57200" y="0"/>
            <a:ext cx="5897880" cy="228600"/>
          </a:xfrm>
        </p:spPr>
        <p:txBody>
          <a:bodyPr>
            <a:normAutofit fontScale="90000"/>
          </a:bodyPr>
          <a:lstStyle/>
          <a:p>
            <a:endParaRPr lang="ru-RU" dirty="0"/>
          </a:p>
        </p:txBody>
      </p:sp>
      <p:sp>
        <p:nvSpPr>
          <p:cNvPr id="3" name="Текст 2"/>
          <p:cNvSpPr>
            <a:spLocks noGrp="1"/>
          </p:cNvSpPr>
          <p:nvPr>
            <p:ph type="body" idx="2"/>
          </p:nvPr>
        </p:nvSpPr>
        <p:spPr>
          <a:xfrm>
            <a:off x="457200" y="116632"/>
            <a:ext cx="2386608" cy="6741368"/>
          </a:xfrm>
        </p:spPr>
        <p:txBody>
          <a:bodyPr>
            <a:normAutofit lnSpcReduction="10000"/>
          </a:bodyPr>
          <a:lstStyle/>
          <a:p>
            <a:r>
              <a:rPr lang="ru-RU" sz="1800" b="1" dirty="0" smtClean="0"/>
              <a:t>«Электричество из соли»</a:t>
            </a:r>
          </a:p>
          <a:p>
            <a:r>
              <a:rPr lang="ru-RU" sz="1600" b="1" dirty="0" smtClean="0"/>
              <a:t>Вывод: </a:t>
            </a:r>
            <a:r>
              <a:rPr lang="ru-RU" sz="1600" dirty="0" smtClean="0"/>
              <a:t>Когда в воду добавляешь соль, через нее проходит больше электрического тока. Стрелка компаса в детекторе тока отклоняется, если провод касается фольги, потому что цепь замкнута. Когда в стакане вода без примесей, она очень плохо пропускает электрический ток.</a:t>
            </a:r>
          </a:p>
          <a:p>
            <a:r>
              <a:rPr lang="ru-RU" sz="1600" dirty="0" smtClean="0"/>
              <a:t>Если же добавить соль, ток будет проходить сквозь воду намного легче, что заставляет стрелку компаса отклоняться сильнее.   Это происходит потому, что соль в воде распадается на мельчайшие частицы, способные переносить электрический ток </a:t>
            </a:r>
            <a:endParaRPr lang="ru-RU" sz="1600" dirty="0"/>
          </a:p>
        </p:txBody>
      </p:sp>
      <p:pic>
        <p:nvPicPr>
          <p:cNvPr id="5" name="Содержимое 4" descr="IMG_9694.JPG"/>
          <p:cNvPicPr>
            <a:picLocks noGrp="1" noChangeAspect="1"/>
          </p:cNvPicPr>
          <p:nvPr>
            <p:ph sz="half" idx="1"/>
          </p:nvPr>
        </p:nvPicPr>
        <p:blipFill>
          <a:blip r:embed="rId2" cstate="print"/>
          <a:stretch>
            <a:fillRect/>
          </a:stretch>
        </p:blipFill>
        <p:spPr>
          <a:xfrm>
            <a:off x="3635896" y="188640"/>
            <a:ext cx="3987800" cy="2990850"/>
          </a:xfrm>
        </p:spPr>
      </p:pic>
      <p:pic>
        <p:nvPicPr>
          <p:cNvPr id="8" name="Рисунок 7" descr="IMG_9692.JPG"/>
          <p:cNvPicPr>
            <a:picLocks noChangeAspect="1"/>
          </p:cNvPicPr>
          <p:nvPr/>
        </p:nvPicPr>
        <p:blipFill>
          <a:blip r:embed="rId3" cstate="print"/>
          <a:stretch>
            <a:fillRect/>
          </a:stretch>
        </p:blipFill>
        <p:spPr>
          <a:xfrm>
            <a:off x="3647389" y="3573016"/>
            <a:ext cx="3936437" cy="295232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876712"/>
          </a:xfrm>
        </p:spPr>
        <p:txBody>
          <a:bodyPr/>
          <a:lstStyle/>
          <a:p>
            <a:r>
              <a:rPr lang="ru-RU" dirty="0" smtClean="0">
                <a:solidFill>
                  <a:schemeClr val="accent1">
                    <a:lumMod val="50000"/>
                  </a:schemeClr>
                </a:solidFill>
              </a:rPr>
              <a:t>Предмет исследования:</a:t>
            </a:r>
            <a:endParaRPr lang="ru-RU" dirty="0">
              <a:solidFill>
                <a:schemeClr val="accent1">
                  <a:lumMod val="50000"/>
                </a:schemeClr>
              </a:solidFill>
            </a:endParaRPr>
          </a:p>
        </p:txBody>
      </p:sp>
      <p:sp>
        <p:nvSpPr>
          <p:cNvPr id="3" name="Содержимое 2"/>
          <p:cNvSpPr>
            <a:spLocks noGrp="1"/>
          </p:cNvSpPr>
          <p:nvPr>
            <p:ph idx="1"/>
          </p:nvPr>
        </p:nvSpPr>
        <p:spPr>
          <a:xfrm>
            <a:off x="467544" y="1628800"/>
            <a:ext cx="7239000" cy="4846320"/>
          </a:xfrm>
        </p:spPr>
        <p:txBody>
          <a:bodyPr/>
          <a:lstStyle/>
          <a:p>
            <a:pPr>
              <a:buNone/>
            </a:pPr>
            <a:r>
              <a:rPr lang="ru-RU" dirty="0" smtClean="0"/>
              <a:t>Статическое электричество</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464096"/>
          </a:xfrm>
        </p:spPr>
        <p:txBody>
          <a:bodyPr>
            <a:normAutofit/>
          </a:bodyPr>
          <a:lstStyle/>
          <a:p>
            <a:r>
              <a:rPr lang="ru-RU" dirty="0" smtClean="0">
                <a:solidFill>
                  <a:schemeClr val="accent1">
                    <a:lumMod val="50000"/>
                  </a:schemeClr>
                </a:solidFill>
              </a:rPr>
              <a:t>Что такое молния?</a:t>
            </a:r>
            <a:endParaRPr lang="ru-RU" dirty="0">
              <a:solidFill>
                <a:schemeClr val="accent1">
                  <a:lumMod val="50000"/>
                </a:schemeClr>
              </a:solidFill>
            </a:endParaRPr>
          </a:p>
        </p:txBody>
      </p:sp>
      <p:sp>
        <p:nvSpPr>
          <p:cNvPr id="7" name="Текст 6"/>
          <p:cNvSpPr>
            <a:spLocks noGrp="1"/>
          </p:cNvSpPr>
          <p:nvPr>
            <p:ph type="body" idx="2"/>
          </p:nvPr>
        </p:nvSpPr>
        <p:spPr>
          <a:xfrm>
            <a:off x="457200" y="4509120"/>
            <a:ext cx="2674640" cy="2016224"/>
          </a:xfrm>
        </p:spPr>
        <p:txBody>
          <a:bodyPr>
            <a:normAutofit fontScale="92500" lnSpcReduction="10000"/>
          </a:bodyPr>
          <a:lstStyle/>
          <a:p>
            <a:pPr algn="l"/>
            <a:r>
              <a:rPr lang="ru-RU" sz="2000" dirty="0" smtClean="0">
                <a:solidFill>
                  <a:schemeClr val="tx1"/>
                </a:solidFill>
              </a:rPr>
              <a:t>В грозовых облаках дождевые капли сталкиваются, создавая электрические заряды. Вспыхивает молния</a:t>
            </a:r>
            <a:r>
              <a:rPr lang="ru-RU" dirty="0" smtClean="0">
                <a:solidFill>
                  <a:schemeClr val="tx1"/>
                </a:solidFill>
              </a:rPr>
              <a:t>.</a:t>
            </a:r>
            <a:endParaRPr lang="ru-RU" dirty="0">
              <a:solidFill>
                <a:schemeClr val="tx1"/>
              </a:solidFill>
            </a:endParaRPr>
          </a:p>
        </p:txBody>
      </p:sp>
      <p:pic>
        <p:nvPicPr>
          <p:cNvPr id="5" name="Содержимое 4" descr="IMG_8620.JPG"/>
          <p:cNvPicPr>
            <a:picLocks noGrp="1" noChangeAspect="1"/>
          </p:cNvPicPr>
          <p:nvPr>
            <p:ph sz="half" idx="1"/>
          </p:nvPr>
        </p:nvPicPr>
        <p:blipFill>
          <a:blip r:embed="rId2" cstate="print"/>
          <a:stretch>
            <a:fillRect/>
          </a:stretch>
        </p:blipFill>
        <p:spPr>
          <a:xfrm>
            <a:off x="179512" y="764704"/>
            <a:ext cx="4510987" cy="3384376"/>
          </a:xfrm>
        </p:spPr>
      </p:pic>
      <p:pic>
        <p:nvPicPr>
          <p:cNvPr id="6" name="Содержимое 5" descr="IMG_8621.JPG"/>
          <p:cNvPicPr>
            <a:picLocks noGrp="1" noChangeAspect="1"/>
          </p:cNvPicPr>
          <p:nvPr>
            <p:ph sz="quarter" idx="4294967295"/>
          </p:nvPr>
        </p:nvPicPr>
        <p:blipFill>
          <a:blip r:embed="rId3" cstate="print"/>
          <a:stretch>
            <a:fillRect/>
          </a:stretch>
        </p:blipFill>
        <p:spPr>
          <a:xfrm>
            <a:off x="3275856" y="3284984"/>
            <a:ext cx="4578509" cy="3431282"/>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7067128" cy="836712"/>
          </a:xfrm>
        </p:spPr>
        <p:txBody>
          <a:bodyPr>
            <a:noAutofit/>
          </a:bodyPr>
          <a:lstStyle/>
          <a:p>
            <a:r>
              <a:rPr lang="ru-RU" sz="2000" dirty="0" smtClean="0"/>
              <a:t/>
            </a:r>
            <a:br>
              <a:rPr lang="ru-RU" sz="2000" dirty="0" smtClean="0"/>
            </a:br>
            <a:r>
              <a:rPr lang="ru-RU" sz="2000" dirty="0" smtClean="0"/>
              <a:t/>
            </a:r>
            <a:br>
              <a:rPr lang="ru-RU" sz="2000" dirty="0" smtClean="0"/>
            </a:br>
            <a:r>
              <a:rPr lang="ru-RU" sz="2000" dirty="0" smtClean="0">
                <a:solidFill>
                  <a:schemeClr val="accent1">
                    <a:lumMod val="50000"/>
                  </a:schemeClr>
                </a:solidFill>
              </a:rPr>
              <a:t>«Его Величество Электричество» досуг по ОБЖ</a:t>
            </a:r>
            <a:br>
              <a:rPr lang="ru-RU" sz="2000" dirty="0" smtClean="0">
                <a:solidFill>
                  <a:schemeClr val="accent1">
                    <a:lumMod val="50000"/>
                  </a:schemeClr>
                </a:solidFill>
              </a:rPr>
            </a:br>
            <a:endParaRPr lang="ru-RU" sz="2000" dirty="0">
              <a:solidFill>
                <a:schemeClr val="accent1">
                  <a:lumMod val="50000"/>
                </a:schemeClr>
              </a:solidFill>
            </a:endParaRPr>
          </a:p>
        </p:txBody>
      </p:sp>
      <p:sp>
        <p:nvSpPr>
          <p:cNvPr id="10" name="Текст 9"/>
          <p:cNvSpPr>
            <a:spLocks noGrp="1"/>
          </p:cNvSpPr>
          <p:nvPr>
            <p:ph type="body" idx="2"/>
          </p:nvPr>
        </p:nvSpPr>
        <p:spPr>
          <a:xfrm>
            <a:off x="4788025" y="620688"/>
            <a:ext cx="2952328" cy="2664296"/>
          </a:xfrm>
        </p:spPr>
        <p:txBody>
          <a:bodyPr>
            <a:noAutofit/>
          </a:bodyPr>
          <a:lstStyle/>
          <a:p>
            <a:r>
              <a:rPr lang="ru-RU" sz="2400" dirty="0" smtClean="0"/>
              <a:t>Гвоздики и пальчики в розетку не </a:t>
            </a:r>
            <a:r>
              <a:rPr lang="ru-RU" sz="2400" dirty="0" smtClean="0"/>
              <a:t>вставлять</a:t>
            </a:r>
            <a:endParaRPr lang="ru-RU" sz="2400" dirty="0" smtClean="0"/>
          </a:p>
          <a:p>
            <a:r>
              <a:rPr lang="ru-RU" sz="2400" dirty="0" smtClean="0"/>
              <a:t>Электричество опасно –это каждый должен </a:t>
            </a:r>
            <a:r>
              <a:rPr lang="ru-RU" sz="2400" dirty="0" smtClean="0"/>
              <a:t>знать</a:t>
            </a:r>
            <a:endParaRPr lang="ru-RU" sz="2400" dirty="0" smtClean="0"/>
          </a:p>
          <a:p>
            <a:endParaRPr lang="ru-RU" sz="2400" dirty="0"/>
          </a:p>
        </p:txBody>
      </p:sp>
      <p:pic>
        <p:nvPicPr>
          <p:cNvPr id="5" name="Содержимое 4" descr="IMG_8722.JPG"/>
          <p:cNvPicPr>
            <a:picLocks noGrp="1" noChangeAspect="1"/>
          </p:cNvPicPr>
          <p:nvPr>
            <p:ph sz="half" idx="1"/>
          </p:nvPr>
        </p:nvPicPr>
        <p:blipFill>
          <a:blip r:embed="rId2" cstate="print"/>
          <a:stretch>
            <a:fillRect/>
          </a:stretch>
        </p:blipFill>
        <p:spPr>
          <a:xfrm>
            <a:off x="107504" y="1376772"/>
            <a:ext cx="4368485" cy="3276364"/>
          </a:xfrm>
        </p:spPr>
      </p:pic>
      <p:pic>
        <p:nvPicPr>
          <p:cNvPr id="12" name="Рисунок 11" descr="IMG_8726.JPG"/>
          <p:cNvPicPr>
            <a:picLocks noChangeAspect="1"/>
          </p:cNvPicPr>
          <p:nvPr/>
        </p:nvPicPr>
        <p:blipFill>
          <a:blip r:embed="rId3" cstate="print"/>
          <a:stretch>
            <a:fillRect/>
          </a:stretch>
        </p:blipFill>
        <p:spPr>
          <a:xfrm>
            <a:off x="3859828" y="3573015"/>
            <a:ext cx="4048542" cy="3036407"/>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3322712" cy="536104"/>
          </a:xfrm>
        </p:spPr>
        <p:txBody>
          <a:bodyPr>
            <a:normAutofit/>
          </a:bodyPr>
          <a:lstStyle/>
          <a:p>
            <a:r>
              <a:rPr lang="ru-RU" dirty="0" smtClean="0">
                <a:solidFill>
                  <a:schemeClr val="accent1">
                    <a:lumMod val="50000"/>
                  </a:schemeClr>
                </a:solidFill>
              </a:rPr>
              <a:t>«Что? Где? Когда?»</a:t>
            </a:r>
            <a:endParaRPr lang="ru-RU" dirty="0">
              <a:solidFill>
                <a:schemeClr val="accent1">
                  <a:lumMod val="50000"/>
                </a:schemeClr>
              </a:solidFill>
            </a:endParaRPr>
          </a:p>
        </p:txBody>
      </p:sp>
      <p:sp>
        <p:nvSpPr>
          <p:cNvPr id="5" name="Текст 4"/>
          <p:cNvSpPr>
            <a:spLocks noGrp="1"/>
          </p:cNvSpPr>
          <p:nvPr>
            <p:ph type="body" idx="2"/>
          </p:nvPr>
        </p:nvSpPr>
        <p:spPr>
          <a:xfrm>
            <a:off x="179512" y="4005064"/>
            <a:ext cx="1872208" cy="2852936"/>
          </a:xfrm>
        </p:spPr>
        <p:txBody>
          <a:bodyPr>
            <a:normAutofit lnSpcReduction="10000"/>
          </a:bodyPr>
          <a:lstStyle/>
          <a:p>
            <a:r>
              <a:rPr lang="ru-RU" dirty="0" smtClean="0"/>
              <a:t>Электричество, все знают, - это очень хорошо.</a:t>
            </a:r>
            <a:br>
              <a:rPr lang="ru-RU" dirty="0" smtClean="0"/>
            </a:br>
            <a:r>
              <a:rPr lang="ru-RU" dirty="0" smtClean="0"/>
              <a:t>Если правильно все делать - благо нам дает оно.</a:t>
            </a:r>
            <a:br>
              <a:rPr lang="ru-RU" dirty="0" smtClean="0"/>
            </a:br>
            <a:r>
              <a:rPr lang="ru-RU" dirty="0" smtClean="0"/>
              <a:t>Если ж правила нарушить - будет много разных бед.</a:t>
            </a:r>
            <a:br>
              <a:rPr lang="ru-RU" dirty="0" smtClean="0"/>
            </a:br>
            <a:r>
              <a:rPr lang="ru-RU" dirty="0" smtClean="0"/>
              <a:t>Соблюдай ты все советы</a:t>
            </a:r>
            <a:br>
              <a:rPr lang="ru-RU" dirty="0" smtClean="0"/>
            </a:br>
            <a:r>
              <a:rPr lang="ru-RU" dirty="0" smtClean="0"/>
              <a:t>И не нарушай запрет!</a:t>
            </a:r>
          </a:p>
          <a:p>
            <a:r>
              <a:rPr lang="ru-RU" dirty="0" smtClean="0"/>
              <a:t/>
            </a:r>
            <a:br>
              <a:rPr lang="ru-RU" dirty="0" smtClean="0"/>
            </a:br>
            <a:endParaRPr lang="ru-RU" dirty="0"/>
          </a:p>
        </p:txBody>
      </p:sp>
      <p:pic>
        <p:nvPicPr>
          <p:cNvPr id="6" name="Содержимое 5" descr="IMG_8771.JPG"/>
          <p:cNvPicPr>
            <a:picLocks noGrp="1" noChangeAspect="1"/>
          </p:cNvPicPr>
          <p:nvPr>
            <p:ph sz="half" idx="1"/>
          </p:nvPr>
        </p:nvPicPr>
        <p:blipFill>
          <a:blip r:embed="rId2" cstate="print"/>
          <a:stretch>
            <a:fillRect/>
          </a:stretch>
        </p:blipFill>
        <p:spPr>
          <a:xfrm>
            <a:off x="4644008" y="836712"/>
            <a:ext cx="4224470" cy="3168352"/>
          </a:xfrm>
        </p:spPr>
      </p:pic>
      <p:pic>
        <p:nvPicPr>
          <p:cNvPr id="7" name="Рисунок 6" descr="IMG_8781.JPG"/>
          <p:cNvPicPr>
            <a:picLocks noChangeAspect="1"/>
          </p:cNvPicPr>
          <p:nvPr/>
        </p:nvPicPr>
        <p:blipFill>
          <a:blip r:embed="rId3" cstate="print"/>
          <a:stretch>
            <a:fillRect/>
          </a:stretch>
        </p:blipFill>
        <p:spPr>
          <a:xfrm>
            <a:off x="179512" y="836712"/>
            <a:ext cx="4032448" cy="3024336"/>
          </a:xfrm>
          <a:prstGeom prst="rect">
            <a:avLst/>
          </a:prstGeom>
        </p:spPr>
      </p:pic>
      <p:pic>
        <p:nvPicPr>
          <p:cNvPr id="8" name="Рисунок 7" descr="IMG_8789.JPG"/>
          <p:cNvPicPr>
            <a:picLocks noChangeAspect="1"/>
          </p:cNvPicPr>
          <p:nvPr/>
        </p:nvPicPr>
        <p:blipFill>
          <a:blip r:embed="rId4" cstate="print"/>
          <a:stretch>
            <a:fillRect/>
          </a:stretch>
        </p:blipFill>
        <p:spPr>
          <a:xfrm>
            <a:off x="2411760" y="3689647"/>
            <a:ext cx="4224470" cy="3168353"/>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320040"/>
            <a:ext cx="7239000" cy="372656"/>
          </a:xfrm>
        </p:spPr>
        <p:txBody>
          <a:bodyPr>
            <a:normAutofit fontScale="90000"/>
          </a:bodyPr>
          <a:lstStyle/>
          <a:p>
            <a:r>
              <a:rPr lang="ru-RU" dirty="0" smtClean="0">
                <a:solidFill>
                  <a:srgbClr val="7030A0"/>
                </a:solidFill>
              </a:rPr>
              <a:t>Вывод</a:t>
            </a:r>
            <a:endParaRPr lang="ru-RU" dirty="0">
              <a:solidFill>
                <a:srgbClr val="7030A0"/>
              </a:solidFill>
            </a:endParaRPr>
          </a:p>
        </p:txBody>
      </p:sp>
      <p:sp>
        <p:nvSpPr>
          <p:cNvPr id="6" name="Содержимое 5"/>
          <p:cNvSpPr>
            <a:spLocks noGrp="1"/>
          </p:cNvSpPr>
          <p:nvPr>
            <p:ph idx="1"/>
          </p:nvPr>
        </p:nvSpPr>
        <p:spPr>
          <a:xfrm>
            <a:off x="457200" y="836712"/>
            <a:ext cx="7239000" cy="5619024"/>
          </a:xfrm>
        </p:spPr>
        <p:txBody>
          <a:bodyPr>
            <a:normAutofit lnSpcReduction="10000"/>
          </a:bodyPr>
          <a:lstStyle/>
          <a:p>
            <a:pPr>
              <a:buNone/>
            </a:pPr>
            <a:r>
              <a:rPr lang="ru-RU" dirty="0" smtClean="0"/>
              <a:t>   Таким образом, ознакомление дошкольников с явлениями неживой природы, физическими явлениями и законами занимает особое место в системе разнообразных знаний об окружающем, поскольку предмет ознакомления присутствует, регламентирует, оказывает свое влияние и непрерывно воздействует на развитие ребенка. Включая его в процесс поиска причины того или иного физического явления, мы, педагоги, создаем предпосылки формирования у него новых практических и умственных </a:t>
            </a:r>
            <a:r>
              <a:rPr lang="ru-RU" dirty="0" smtClean="0"/>
              <a:t>действий</a:t>
            </a:r>
            <a:endParaRPr lang="ru-RU" dirty="0" smtClean="0"/>
          </a:p>
          <a:p>
            <a:pPr>
              <a:buNone/>
            </a:pPr>
            <a:endParaRPr lang="ru-RU" dirty="0" smtClean="0"/>
          </a:p>
          <a:p>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876712"/>
          </a:xfrm>
        </p:spPr>
        <p:txBody>
          <a:bodyPr/>
          <a:lstStyle/>
          <a:p>
            <a:r>
              <a:rPr lang="ru-RU" dirty="0" smtClean="0">
                <a:solidFill>
                  <a:schemeClr val="accent1">
                    <a:lumMod val="50000"/>
                  </a:schemeClr>
                </a:solidFill>
              </a:rPr>
              <a:t>Объект исследования:</a:t>
            </a:r>
            <a:endParaRPr lang="ru-RU" dirty="0">
              <a:solidFill>
                <a:schemeClr val="accent1">
                  <a:lumMod val="50000"/>
                </a:schemeClr>
              </a:solidFill>
            </a:endParaRPr>
          </a:p>
        </p:txBody>
      </p:sp>
      <p:sp>
        <p:nvSpPr>
          <p:cNvPr id="3" name="Содержимое 2"/>
          <p:cNvSpPr>
            <a:spLocks noGrp="1"/>
          </p:cNvSpPr>
          <p:nvPr>
            <p:ph idx="1"/>
          </p:nvPr>
        </p:nvSpPr>
        <p:spPr/>
        <p:txBody>
          <a:bodyPr/>
          <a:lstStyle/>
          <a:p>
            <a:r>
              <a:rPr lang="ru-RU" dirty="0" smtClean="0"/>
              <a:t>Выявление электростатических явлений на окружающие предметы</a:t>
            </a:r>
          </a:p>
          <a:p>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7239000" cy="1143000"/>
          </a:xfrm>
        </p:spPr>
        <p:txBody>
          <a:bodyPr/>
          <a:lstStyle/>
          <a:p>
            <a:r>
              <a:rPr lang="ru-RU" dirty="0" smtClean="0">
                <a:solidFill>
                  <a:schemeClr val="accent1">
                    <a:lumMod val="50000"/>
                  </a:schemeClr>
                </a:solidFill>
              </a:rPr>
              <a:t>Проблема:</a:t>
            </a:r>
            <a:endParaRPr lang="ru-RU" dirty="0">
              <a:solidFill>
                <a:schemeClr val="accent1">
                  <a:lumMod val="50000"/>
                </a:schemeClr>
              </a:solidFill>
            </a:endParaRPr>
          </a:p>
        </p:txBody>
      </p:sp>
      <p:sp>
        <p:nvSpPr>
          <p:cNvPr id="3" name="Содержимое 2"/>
          <p:cNvSpPr>
            <a:spLocks noGrp="1"/>
          </p:cNvSpPr>
          <p:nvPr>
            <p:ph idx="1"/>
          </p:nvPr>
        </p:nvSpPr>
        <p:spPr/>
        <p:txBody>
          <a:bodyPr/>
          <a:lstStyle/>
          <a:p>
            <a:pPr>
              <a:buNone/>
            </a:pPr>
            <a:r>
              <a:rPr lang="ru-RU" dirty="0" smtClean="0"/>
              <a:t>   </a:t>
            </a:r>
            <a:r>
              <a:rPr lang="en-US" dirty="0" smtClean="0"/>
              <a:t>  </a:t>
            </a:r>
            <a:r>
              <a:rPr lang="ru-RU" dirty="0" smtClean="0"/>
              <a:t>Узнать </a:t>
            </a:r>
            <a:r>
              <a:rPr lang="ru-RU" dirty="0" smtClean="0"/>
              <a:t>- что такое электричество и как оно было открыто; что такое статическое электричество, как устроены батарейки и откуда в них электричество; когда появились первые электромагниты и электрический  двигатель</a:t>
            </a:r>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1">
                    <a:lumMod val="50000"/>
                  </a:schemeClr>
                </a:solidFill>
              </a:rPr>
              <a:t>Выдвижение гипотезы:</a:t>
            </a:r>
            <a:endParaRPr lang="ru-RU" dirty="0">
              <a:solidFill>
                <a:schemeClr val="accent1">
                  <a:lumMod val="50000"/>
                </a:schemeClr>
              </a:solidFill>
            </a:endParaRPr>
          </a:p>
        </p:txBody>
      </p:sp>
      <p:sp>
        <p:nvSpPr>
          <p:cNvPr id="3" name="Содержимое 2"/>
          <p:cNvSpPr>
            <a:spLocks noGrp="1"/>
          </p:cNvSpPr>
          <p:nvPr>
            <p:ph idx="1"/>
          </p:nvPr>
        </p:nvSpPr>
        <p:spPr/>
        <p:txBody>
          <a:bodyPr/>
          <a:lstStyle/>
          <a:p>
            <a:pPr>
              <a:buFont typeface="Wingdings" pitchFamily="2" charset="2"/>
              <a:buChar char="Ø"/>
            </a:pPr>
            <a:r>
              <a:rPr lang="ru-RU" dirty="0" smtClean="0"/>
              <a:t>Предположим, что статическое электричество возникает в результате взаимодействия каких-то </a:t>
            </a:r>
            <a:r>
              <a:rPr lang="ru-RU" dirty="0" smtClean="0"/>
              <a:t>предметов</a:t>
            </a:r>
            <a:endParaRPr lang="ru-RU" dirty="0" smtClean="0"/>
          </a:p>
          <a:p>
            <a:pPr>
              <a:buFont typeface="Wingdings" pitchFamily="2" charset="2"/>
              <a:buChar char="Ø"/>
            </a:pPr>
            <a:r>
              <a:rPr lang="ru-RU" dirty="0" smtClean="0"/>
              <a:t>Допустим, что оно очень вредно для </a:t>
            </a:r>
            <a:r>
              <a:rPr lang="ru-RU" dirty="0" smtClean="0"/>
              <a:t>человека</a:t>
            </a:r>
            <a:endParaRPr lang="ru-RU" dirty="0" smtClean="0"/>
          </a:p>
          <a:p>
            <a:pPr>
              <a:buFont typeface="Wingdings" pitchFamily="2" charset="2"/>
              <a:buChar char="Ø"/>
            </a:pPr>
            <a:r>
              <a:rPr lang="ru-RU" dirty="0" smtClean="0"/>
              <a:t>Возможно, оно приносит некоторую </a:t>
            </a:r>
            <a:r>
              <a:rPr lang="ru-RU" dirty="0" smtClean="0"/>
              <a:t>пользу</a:t>
            </a:r>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804704"/>
          </a:xfrm>
        </p:spPr>
        <p:txBody>
          <a:bodyPr>
            <a:normAutofit fontScale="90000"/>
          </a:bodyPr>
          <a:lstStyle/>
          <a:p>
            <a:r>
              <a:rPr lang="ru-RU" dirty="0" smtClean="0">
                <a:solidFill>
                  <a:schemeClr val="accent1">
                    <a:lumMod val="50000"/>
                  </a:schemeClr>
                </a:solidFill>
              </a:rPr>
              <a:t>Предполагаемый результат</a:t>
            </a:r>
            <a:endParaRPr lang="ru-RU" dirty="0">
              <a:solidFill>
                <a:schemeClr val="accent1">
                  <a:lumMod val="50000"/>
                </a:schemeClr>
              </a:solidFill>
            </a:endParaRPr>
          </a:p>
        </p:txBody>
      </p:sp>
      <p:sp>
        <p:nvSpPr>
          <p:cNvPr id="3" name="Содержимое 2"/>
          <p:cNvSpPr>
            <a:spLocks noGrp="1"/>
          </p:cNvSpPr>
          <p:nvPr>
            <p:ph idx="1"/>
          </p:nvPr>
        </p:nvSpPr>
        <p:spPr>
          <a:xfrm>
            <a:off x="457200" y="1340768"/>
            <a:ext cx="7239000" cy="5114968"/>
          </a:xfrm>
        </p:spPr>
        <p:txBody>
          <a:bodyPr>
            <a:normAutofit fontScale="92500" lnSpcReduction="10000"/>
          </a:bodyPr>
          <a:lstStyle/>
          <a:p>
            <a:pPr>
              <a:buNone/>
            </a:pPr>
            <a:r>
              <a:rPr lang="ru-RU" dirty="0" smtClean="0"/>
              <a:t>Дети </a:t>
            </a:r>
            <a:r>
              <a:rPr lang="ru-RU" dirty="0" smtClean="0"/>
              <a:t>знают</a:t>
            </a:r>
            <a:endParaRPr lang="ru-RU" dirty="0" smtClean="0"/>
          </a:p>
          <a:p>
            <a:r>
              <a:rPr lang="ru-RU" dirty="0" smtClean="0"/>
              <a:t>Открыли явление статического электричества, древние египтяне;</a:t>
            </a:r>
          </a:p>
          <a:p>
            <a:r>
              <a:rPr lang="ru-RU" dirty="0" smtClean="0"/>
              <a:t>Статическое электричество- «электричество от трения», оно возникает в результате неравенства зарядов (отрицательного и положительного) между двумя объектами;</a:t>
            </a:r>
          </a:p>
          <a:p>
            <a:r>
              <a:rPr lang="ru-RU" dirty="0" smtClean="0"/>
              <a:t>Статическое электричество может быть верным помощником человека, если изучить его закономерности и правильно их использовать</a:t>
            </a:r>
            <a:r>
              <a:rPr lang="ru-RU" dirty="0" smtClean="0"/>
              <a:t>;</a:t>
            </a:r>
            <a:endParaRPr lang="ru-RU" dirty="0" smtClean="0"/>
          </a:p>
          <a:p>
            <a:r>
              <a:rPr lang="ru-RU" dirty="0" smtClean="0"/>
              <a:t>От статического электричества можно избавиться, для этого необходимо придерживаться простых правил;</a:t>
            </a:r>
            <a:endParaRPr lang="ru-RU"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733</TotalTime>
  <Words>2321</Words>
  <Application>Microsoft Office PowerPoint</Application>
  <PresentationFormat>Экран (4:3)</PresentationFormat>
  <Paragraphs>190</Paragraphs>
  <Slides>53</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53</vt:i4>
      </vt:variant>
    </vt:vector>
  </HeadingPairs>
  <TitlesOfParts>
    <vt:vector size="54" baseType="lpstr">
      <vt:lpstr>Изящная</vt:lpstr>
      <vt:lpstr>Муниципальное   дошкольное  образовательное   учреждение   детский  сад №2 «Малыш»</vt:lpstr>
      <vt:lpstr>Актуальность</vt:lpstr>
      <vt:lpstr>Цель</vt:lpstr>
      <vt:lpstr>Задачи</vt:lpstr>
      <vt:lpstr>Предмет исследования:</vt:lpstr>
      <vt:lpstr>Объект исследования:</vt:lpstr>
      <vt:lpstr>Проблема:</vt:lpstr>
      <vt:lpstr>Выдвижение гипотезы:</vt:lpstr>
      <vt:lpstr>Предполагаемый результат</vt:lpstr>
      <vt:lpstr>Интегративные качества</vt:lpstr>
      <vt:lpstr>Интеграция образовательных областей</vt:lpstr>
      <vt:lpstr>Работа с родителями:</vt:lpstr>
      <vt:lpstr>Этапы исследований:</vt:lpstr>
      <vt:lpstr>1 этап- подготовительный</vt:lpstr>
      <vt:lpstr>2 этап - «Проблемная ситуация»   </vt:lpstr>
      <vt:lpstr>3 этап- поиск информации </vt:lpstr>
      <vt:lpstr> 4 этап - Детская деятельность</vt:lpstr>
      <vt:lpstr>«Доброе электричество»</vt:lpstr>
      <vt:lpstr>Просмотр Презентации «Откуда в наш дом приходит электричество»</vt:lpstr>
      <vt:lpstr>Просмотр детской познавательной передачи «Почемучка» Расширять знания об истории электричества, мультфильма «Фиксики»  </vt:lpstr>
      <vt:lpstr>Дидактические игры</vt:lpstr>
      <vt:lpstr>Чтение художественной литературы, рассматривание энциклопедии </vt:lpstr>
      <vt:lpstr>Опыты, эксперименты</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«Электрический театр»</vt:lpstr>
      <vt:lpstr>Почему горит фонарик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Что такое молния?</vt:lpstr>
      <vt:lpstr>  «Его Величество Электричество» досуг по ОБЖ </vt:lpstr>
      <vt:lpstr>«Что? Где? Когда?»</vt:lpstr>
      <vt:lpstr>Вывод</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User1</cp:lastModifiedBy>
  <cp:revision>102</cp:revision>
  <dcterms:created xsi:type="dcterms:W3CDTF">2014-01-04T09:53:06Z</dcterms:created>
  <dcterms:modified xsi:type="dcterms:W3CDTF">2015-04-01T12:12:30Z</dcterms:modified>
</cp:coreProperties>
</file>