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62" r:id="rId3"/>
    <p:sldId id="261" r:id="rId4"/>
    <p:sldId id="260" r:id="rId5"/>
    <p:sldId id="284" r:id="rId6"/>
    <p:sldId id="285" r:id="rId7"/>
    <p:sldId id="286" r:id="rId8"/>
    <p:sldId id="287" r:id="rId9"/>
    <p:sldId id="288" r:id="rId10"/>
    <p:sldId id="289" r:id="rId11"/>
    <p:sldId id="290" r:id="rId12"/>
    <p:sldId id="305" r:id="rId13"/>
    <p:sldId id="291" r:id="rId14"/>
    <p:sldId id="307" r:id="rId15"/>
    <p:sldId id="292" r:id="rId16"/>
    <p:sldId id="293" r:id="rId17"/>
    <p:sldId id="299" r:id="rId18"/>
    <p:sldId id="300" r:id="rId19"/>
    <p:sldId id="301" r:id="rId20"/>
    <p:sldId id="302" r:id="rId21"/>
    <p:sldId id="294" r:id="rId22"/>
    <p:sldId id="295" r:id="rId23"/>
    <p:sldId id="296" r:id="rId24"/>
    <p:sldId id="298" r:id="rId25"/>
    <p:sldId id="303" r:id="rId26"/>
    <p:sldId id="304" r:id="rId27"/>
    <p:sldId id="297" r:id="rId28"/>
    <p:sldId id="306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4F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170" autoAdjust="0"/>
    <p:restoredTop sz="99705" autoAdjust="0"/>
  </p:normalViewPr>
  <p:slideViewPr>
    <p:cSldViewPr>
      <p:cViewPr>
        <p:scale>
          <a:sx n="100" d="100"/>
          <a:sy n="100" d="100"/>
        </p:scale>
        <p:origin x="-1434" y="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31.05.2012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31.05.2012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31.05.2012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31.05.2012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31.05.2012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31.05.2012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allforchildren.ru/pictures/showimg/sun1/sun024png.htm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hyperlink" Target="http://allforchildren.ru/pictures/showimg/rainbow/rainbow12gif.htm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jpeg"/><Relationship Id="rId18" Type="http://schemas.openxmlformats.org/officeDocument/2006/relationships/image" Target="../media/image37.jpeg"/><Relationship Id="rId3" Type="http://schemas.openxmlformats.org/officeDocument/2006/relationships/image" Target="../media/image22.jpeg"/><Relationship Id="rId21" Type="http://schemas.openxmlformats.org/officeDocument/2006/relationships/image" Target="../media/image40.jpeg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17" Type="http://schemas.openxmlformats.org/officeDocument/2006/relationships/image" Target="../media/image36.jpeg"/><Relationship Id="rId2" Type="http://schemas.openxmlformats.org/officeDocument/2006/relationships/image" Target="../media/image21.jpeg"/><Relationship Id="rId16" Type="http://schemas.openxmlformats.org/officeDocument/2006/relationships/image" Target="../media/image35.jpeg"/><Relationship Id="rId20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5" Type="http://schemas.openxmlformats.org/officeDocument/2006/relationships/image" Target="../media/image34.jpeg"/><Relationship Id="rId10" Type="http://schemas.openxmlformats.org/officeDocument/2006/relationships/image" Target="../media/image29.jpeg"/><Relationship Id="rId19" Type="http://schemas.openxmlformats.org/officeDocument/2006/relationships/image" Target="../media/image38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Relationship Id="rId1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2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12" Type="http://schemas.openxmlformats.org/officeDocument/2006/relationships/image" Target="../media/image51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Relationship Id="rId1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13" Type="http://schemas.openxmlformats.org/officeDocument/2006/relationships/image" Target="../media/image69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12" Type="http://schemas.openxmlformats.org/officeDocument/2006/relationships/image" Target="../media/image68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jpeg"/><Relationship Id="rId11" Type="http://schemas.openxmlformats.org/officeDocument/2006/relationships/image" Target="../media/image67.jpeg"/><Relationship Id="rId5" Type="http://schemas.openxmlformats.org/officeDocument/2006/relationships/image" Target="../media/image61.jpeg"/><Relationship Id="rId15" Type="http://schemas.openxmlformats.org/officeDocument/2006/relationships/image" Target="../media/image71.jpeg"/><Relationship Id="rId10" Type="http://schemas.openxmlformats.org/officeDocument/2006/relationships/image" Target="../media/image66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Relationship Id="rId14" Type="http://schemas.openxmlformats.org/officeDocument/2006/relationships/image" Target="../media/image7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10" Type="http://schemas.openxmlformats.org/officeDocument/2006/relationships/image" Target="../media/image80.jpeg"/><Relationship Id="rId4" Type="http://schemas.openxmlformats.org/officeDocument/2006/relationships/image" Target="../media/image74.jpeg"/><Relationship Id="rId9" Type="http://schemas.openxmlformats.org/officeDocument/2006/relationships/image" Target="../media/image7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&#1087;&#1088;&#1080;&#1083;&#1086;&#1078;&#1077;&#1085;&#1080;&#1077;%20&#1092;&#1072;&#1089;&#1086;&#1083;&#1100;/&#1087;&#1086;&#1089;&#1072;&#1076;&#1082;&#1072;%20&#1092;&#1072;&#1089;&#1086;&#1083;&#1080;.docx" TargetMode="External"/><Relationship Id="rId3" Type="http://schemas.openxmlformats.org/officeDocument/2006/relationships/hyperlink" Target="&#1087;&#1088;&#1080;&#1083;&#1086;&#1078;&#1077;&#1085;&#1080;&#1077;%20&#1092;&#1072;&#1089;&#1086;&#1083;&#1100;/&#1047;&#1072;&#1085;&#1103;&#1090;&#1080;&#1077;%20&#1087;&#1088;&#1077;&#1074;&#1088;&#1072;&#1097;&#1077;&#1085;&#1080;&#1077;%20&#1092;&#1072;&#1089;&#1086;&#1083;&#1080;&#1085;&#1099;.docx" TargetMode="External"/><Relationship Id="rId7" Type="http://schemas.openxmlformats.org/officeDocument/2006/relationships/hyperlink" Target="&#1087;&#1088;&#1080;&#1083;&#1086;&#1078;&#1077;&#1085;&#1080;&#1077;%20&#1092;&#1072;&#1089;&#1086;&#1083;&#1100;/&#1080;&#1089;&#1089;&#1083;&#1077;&#1076;&#1091;&#1077;&#1084;%20&#1074;&#1089;&#1093;&#1086;&#1078;&#1077;&#1089;&#1090;&#1100;%20&#1089;&#1077;&#1084;&#1103;&#1085;.docx" TargetMode="External"/><Relationship Id="rId12" Type="http://schemas.openxmlformats.org/officeDocument/2006/relationships/hyperlink" Target="&#1087;&#1088;&#1080;&#1083;&#1086;&#1078;&#1077;&#1085;&#1080;&#1077;%20&#1092;&#1072;&#1089;&#1086;&#1083;&#1100;/&#1047;&#1085;&#1072;&#1095;&#1077;&#1085;&#1080;&#1077;%20&#1090;&#1077;&#1087;&#1083;&#1072;%20&#1076;&#1083;&#1103;%20&#1088;&#1072;&#1089;&#1090;&#1077;&#1085;&#1080;&#1103;.docx" TargetMode="External"/><Relationship Id="rId2" Type="http://schemas.openxmlformats.org/officeDocument/2006/relationships/hyperlink" Target="&#1087;&#1088;&#1080;&#1083;&#1086;&#1078;&#1077;&#1085;&#1080;&#1077;%20&#1092;&#1072;&#1089;&#1086;&#1083;&#1100;/&#1079;&#1085;&#1072;&#1082;&#1086;&#1084;&#1089;&#1090;&#1074;&#1086;%20&#1089;%20&#1089;&#1077;&#1084;&#1077;&#1085;&#1077;&#1084;%20&#1092;&#1072;&#1089;&#1086;&#1083;&#1080;.doc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&#1087;&#1088;&#1080;&#1083;&#1086;&#1078;&#1077;&#1085;&#1080;&#1077;%20&#1092;&#1072;&#1089;&#1086;&#1083;&#1100;/&#1075;&#1080;&#1087;&#1086;&#1090;&#1077;&#1079;&#1072;%20&#1087;&#1088;&#1086;&#1101;&#1082;&#1090;.docx" TargetMode="External"/><Relationship Id="rId11" Type="http://schemas.openxmlformats.org/officeDocument/2006/relationships/hyperlink" Target="&#1087;&#1088;&#1080;&#1083;&#1086;&#1078;&#1077;&#1085;&#1080;&#1077;%20&#1092;&#1072;&#1089;&#1086;&#1083;&#1100;/&#1079;&#1085;&#1072;&#1095;&#1077;&#1085;&#1080;&#1077;%20&#1074;&#1086;&#1079;&#1076;&#1091;&#1093;&#1072;%20&#1076;&#1083;&#1103;%20&#1088;&#1072;&#1089;&#1090;&#1077;&#1085;&#1080;&#1103;.docx" TargetMode="External"/><Relationship Id="rId5" Type="http://schemas.openxmlformats.org/officeDocument/2006/relationships/hyperlink" Target="&#1087;&#1088;&#1080;&#1083;&#1086;&#1078;&#1077;&#1085;&#1080;&#1077;%20&#1092;&#1072;&#1089;&#1086;&#1083;&#1100;/&#1076;&#1086;&#1084;&#1072;&#1096;&#1085;&#1077;&#1077;%20&#1079;&#1072;&#1076;&#1072;&#1085;&#1080;&#1077;.doc" TargetMode="External"/><Relationship Id="rId10" Type="http://schemas.openxmlformats.org/officeDocument/2006/relationships/hyperlink" Target="&#1087;&#1088;&#1080;&#1083;&#1086;&#1078;&#1077;&#1085;&#1080;&#1077;%20&#1092;&#1072;&#1089;&#1086;&#1083;&#1100;/&#1047;&#1085;&#1072;&#1095;&#1077;&#1085;&#1080;&#1077;%20&#1087;&#1080;&#1090;&#1072;&#1090;&#1077;&#1083;&#1100;&#1085;&#1099;&#1093;%20&#1074;&#1077;&#1097;&#1077;&#1089;&#1090;&#1074;.docx" TargetMode="External"/><Relationship Id="rId4" Type="http://schemas.openxmlformats.org/officeDocument/2006/relationships/hyperlink" Target="&#1087;&#1088;&#1080;&#1083;&#1086;&#1078;&#1077;&#1085;&#1080;&#1077;%20&#1092;&#1072;&#1089;&#1086;&#1083;&#1100;/&#1073;&#1077;&#1089;&#1077;&#1076;&#1072;%20&#1087;&#1088;&#1086;&#1101;&#1082;&#1090;.docx" TargetMode="External"/><Relationship Id="rId9" Type="http://schemas.openxmlformats.org/officeDocument/2006/relationships/hyperlink" Target="&#1087;&#1088;&#1080;&#1083;&#1086;&#1078;&#1077;&#1085;&#1080;&#1077;%20&#1092;&#1072;&#1089;&#1086;&#1083;&#1100;/&#1079;&#1085;&#1072;&#1095;&#1077;&#1085;&#1080;&#1077;%20&#1089;&#1074;&#1077;&#1090;&#1072;%20&#1076;&#1083;&#1103;%20&#1088;&#1072;&#1089;&#1090;&#1077;&#1085;&#1080;&#1103;.docx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3717032"/>
            <a:ext cx="6512768" cy="2855240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Авторы: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Воспитатели: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err="1" smtClean="0">
                <a:solidFill>
                  <a:srgbClr val="002060"/>
                </a:solidFill>
              </a:rPr>
              <a:t>Унгефуг</a:t>
            </a:r>
            <a:r>
              <a:rPr lang="ru-RU" b="1" dirty="0" smtClean="0">
                <a:solidFill>
                  <a:srgbClr val="002060"/>
                </a:solidFill>
              </a:rPr>
              <a:t> Э.Н.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Кондратьева Т.А.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/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/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/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en-US" sz="1600" b="1" dirty="0" smtClean="0">
                <a:solidFill>
                  <a:srgbClr val="002060"/>
                </a:solidFill>
              </a:rPr>
              <a:t>©</a:t>
            </a:r>
            <a:r>
              <a:rPr lang="ru-RU" sz="1600" b="1" dirty="0" smtClean="0">
                <a:solidFill>
                  <a:srgbClr val="002060"/>
                </a:solidFill>
              </a:rPr>
              <a:t> МДОУ </a:t>
            </a:r>
            <a:r>
              <a:rPr lang="ru-RU" sz="1600" b="1" dirty="0" err="1" smtClean="0">
                <a:solidFill>
                  <a:srgbClr val="002060"/>
                </a:solidFill>
              </a:rPr>
              <a:t>д</a:t>
            </a:r>
            <a:r>
              <a:rPr lang="en-US" sz="1600" b="1" dirty="0" smtClean="0">
                <a:solidFill>
                  <a:srgbClr val="002060"/>
                </a:solidFill>
              </a:rPr>
              <a:t>/</a:t>
            </a:r>
            <a:r>
              <a:rPr lang="ru-RU" sz="1600" b="1" dirty="0" smtClean="0">
                <a:solidFill>
                  <a:srgbClr val="002060"/>
                </a:solidFill>
              </a:rPr>
              <a:t>с №2 «Малыш» г Переславль-Залесский 2011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692696"/>
            <a:ext cx="8439472" cy="2722236"/>
          </a:xfrm>
        </p:spPr>
        <p:txBody>
          <a:bodyPr>
            <a:normAutofit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cs typeface="Calibri" pitchFamily="34" charset="0"/>
              </a:rPr>
              <a:t/>
            </a:r>
            <a:b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cs typeface="Calibri" pitchFamily="34" charset="0"/>
              </a:rPr>
            </a:b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cs typeface="Calibri" pitchFamily="34" charset="0"/>
              </a:rPr>
              <a:t>Муниципальное   дошкольное  образовательное   учреждение   детский  сад №2 «Малыш»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cs typeface="Calibri" pitchFamily="34" charset="0"/>
              </a:rPr>
              <a:t/>
            </a:r>
            <a:b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cs typeface="Calibri" pitchFamily="34" charset="0"/>
              </a:rPr>
            </a:b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cs typeface="Calibri" pitchFamily="34" charset="0"/>
              </a:rPr>
              <a:t/>
            </a:r>
            <a:b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cs typeface="Calibri" pitchFamily="34" charset="0"/>
              </a:rPr>
            </a:br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Calibri" pitchFamily="34" charset="0"/>
              </a:rPr>
              <a:t>« Чудо  </a:t>
            </a:r>
            <a:r>
              <a:rPr lang="ru-RU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Calibri" pitchFamily="34" charset="0"/>
              </a:rPr>
              <a:t>фасолинка</a:t>
            </a:r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Calibri" pitchFamily="34" charset="0"/>
              </a:rPr>
              <a:t>» </a:t>
            </a:r>
            <a:endParaRPr lang="ru-RU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Рисунок 3" descr="http://allforchildren.ru/pictures/sun1_s/sun024.png">
            <a:hlinkClick r:id="rId2" tgtFrame="_blank" tooltip="&quot;Нажмите для просмотра полноразмерного изображения&quot;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88640"/>
            <a:ext cx="1584176" cy="1221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allforchildren.ru/pictures/rainbow_s/rainbow12.gif">
            <a:hlinkClick r:id="rId4" tgtFrame="_blank" tooltip="&quot;Нажмите для просмотра полноразмерного изображения&quot;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3645024"/>
            <a:ext cx="2808312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6" descr="bird43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056" y="3212976"/>
            <a:ext cx="118110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Что вырастет из семени фасоли</a:t>
            </a:r>
          </a:p>
          <a:p>
            <a:r>
              <a:rPr lang="ru-RU" dirty="0" smtClean="0"/>
              <a:t>Узнать, что внутри </a:t>
            </a:r>
            <a:r>
              <a:rPr lang="ru-RU" dirty="0" err="1" smtClean="0"/>
              <a:t>фасолины</a:t>
            </a:r>
            <a:endParaRPr lang="ru-RU" dirty="0" smtClean="0"/>
          </a:p>
          <a:p>
            <a:r>
              <a:rPr lang="ru-RU" dirty="0" smtClean="0"/>
              <a:t>Для чего нужна фасоль</a:t>
            </a:r>
          </a:p>
          <a:p>
            <a:r>
              <a:rPr lang="ru-RU" dirty="0" smtClean="0"/>
              <a:t>Узнать быстро ли из фасоли вырастет растение</a:t>
            </a:r>
          </a:p>
          <a:p>
            <a:r>
              <a:rPr lang="ru-RU" dirty="0" smtClean="0"/>
              <a:t>Откуда взялась фасоль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Сбор вопросов детей «Что бы мы хотели узнать о фасоли»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42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514350" indent="-514350" fontAlgn="auto">
              <a:spcAft>
                <a:spcPts val="0"/>
              </a:spcAft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Беседа о фасоли, загадки, пословицы об этом растении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Рисунок 4" descr="IMG_42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7664" y="1556792"/>
            <a:ext cx="6048672" cy="45365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К организации поисковой и творческой деятельности детей мы  подключили родителей. Рассказали родителям о проекте, его целях и задачах, сделав акцент на то, что без их помощи и участия будет трудно осуществить задуманное.</a:t>
            </a:r>
            <a:br>
              <a:rPr lang="ru-RU" dirty="0" smtClean="0"/>
            </a:br>
            <a:r>
              <a:rPr lang="ru-RU" dirty="0" smtClean="0"/>
              <a:t>Прежде всего, родители пополнили книжный уголок загадками, пословицами, сказками о фасоли.</a:t>
            </a:r>
            <a:br>
              <a:rPr lang="ru-RU" dirty="0" smtClean="0"/>
            </a:br>
            <a:r>
              <a:rPr lang="ru-RU" dirty="0" smtClean="0"/>
              <a:t>Для развития </a:t>
            </a:r>
            <a:r>
              <a:rPr lang="ru-RU" dirty="0" err="1" smtClean="0"/>
              <a:t>естественно-научных</a:t>
            </a:r>
            <a:r>
              <a:rPr lang="ru-RU" dirty="0" smtClean="0"/>
              <a:t> представлений предлагали родителям темы бесед с детьми:</a:t>
            </a:r>
            <a:br>
              <a:rPr lang="ru-RU" dirty="0" smtClean="0"/>
            </a:br>
            <a:r>
              <a:rPr lang="ru-RU" dirty="0" smtClean="0"/>
              <a:t>- Неживая природа: воздух, вода, почва, свет.</a:t>
            </a:r>
            <a:br>
              <a:rPr lang="ru-RU" dirty="0" smtClean="0"/>
            </a:br>
            <a:r>
              <a:rPr lang="ru-RU" dirty="0" smtClean="0"/>
              <a:t>- Чем полезны овощи?</a:t>
            </a:r>
            <a:br>
              <a:rPr lang="ru-RU" dirty="0" smtClean="0"/>
            </a:br>
            <a:r>
              <a:rPr lang="ru-RU" dirty="0" smtClean="0"/>
              <a:t>- Что можно приготовить из фасоли?</a:t>
            </a:r>
            <a:br>
              <a:rPr lang="ru-RU" dirty="0" smtClean="0"/>
            </a:br>
            <a:r>
              <a:rPr lang="ru-RU" dirty="0" smtClean="0"/>
              <a:t>Большую помощь оказали родители в подборе посадочного материала. </a:t>
            </a:r>
            <a:br>
              <a:rPr lang="ru-RU" dirty="0" smtClean="0"/>
            </a:br>
            <a:r>
              <a:rPr lang="ru-RU" dirty="0" smtClean="0"/>
              <a:t>Таким образом, роль родителей в реализации проекта – непосредственно участие и поддержка творческой активности детей.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РАБОТА С РОДИТЕЛЯМИ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itchFamily="18" charset="2"/>
              <a:buNone/>
            </a:pPr>
            <a:r>
              <a:rPr lang="ru-RU" dirty="0" smtClean="0"/>
              <a:t>Мы предположили, что растениям для роста и развития необходимы:</a:t>
            </a:r>
          </a:p>
          <a:p>
            <a:r>
              <a:rPr lang="ru-RU" dirty="0" smtClean="0"/>
              <a:t>Вода</a:t>
            </a:r>
          </a:p>
          <a:p>
            <a:r>
              <a:rPr lang="ru-RU" dirty="0" smtClean="0"/>
              <a:t>Свет</a:t>
            </a:r>
          </a:p>
          <a:p>
            <a:r>
              <a:rPr lang="ru-RU" dirty="0" smtClean="0"/>
              <a:t>Тепло</a:t>
            </a:r>
          </a:p>
          <a:p>
            <a:r>
              <a:rPr lang="ru-RU" dirty="0" smtClean="0"/>
              <a:t>Воздух</a:t>
            </a:r>
          </a:p>
          <a:p>
            <a:r>
              <a:rPr lang="ru-RU" dirty="0" smtClean="0"/>
              <a:t>Пища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Выдвижение гипотезы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 Подготовка семян фасоли и их посадка</a:t>
            </a:r>
          </a:p>
          <a:p>
            <a:r>
              <a:rPr lang="ru-RU" dirty="0" smtClean="0"/>
              <a:t> Определение влияния внешних условий на рост и развитие растения</a:t>
            </a:r>
          </a:p>
          <a:p>
            <a:r>
              <a:rPr lang="ru-RU" dirty="0" smtClean="0"/>
              <a:t> Наблюдение за ростом растения от прорастания семени до получения плодов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План эксперимента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Исследуем всхожесть  семян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" name="Содержимое 9" descr="IMG_408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287785"/>
            <a:ext cx="4059238" cy="30444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IMG_408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5" y="2276872"/>
            <a:ext cx="4032447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Содержимое 13" descr="IMG_4090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963319" y="1524000"/>
            <a:ext cx="3429000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 descr="IMG_409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32040" y="1484784"/>
            <a:ext cx="3456384" cy="4608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 descr="IMG_408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7545" y="2276872"/>
            <a:ext cx="4032447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 descr="IMG_410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32040" y="1484784"/>
            <a:ext cx="3456384" cy="4608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 descr="IMG_409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67545" y="2276872"/>
            <a:ext cx="4032448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 descr="IMG_4100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932040" y="1484784"/>
            <a:ext cx="3456384" cy="4608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Рисунок 19" descr="IMG_4106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67544" y="2276872"/>
            <a:ext cx="4032447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Рисунок 20" descr="IMG_4102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932040" y="1484784"/>
            <a:ext cx="3456384" cy="4608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Рисунок 21" descr="IMG_4107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67545" y="2276872"/>
            <a:ext cx="4032447" cy="30243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Рисунок 22" descr="IMG_4104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932040" y="1484784"/>
            <a:ext cx="3456384" cy="4608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Рисунок 23" descr="IMG_4109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67544" y="2276872"/>
            <a:ext cx="4032447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Рисунок 24" descr="IMG_4108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4932040" y="1484784"/>
            <a:ext cx="3456384" cy="4608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Рисунок 25" descr="IMG_4110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467544" y="2276872"/>
            <a:ext cx="4032447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Рисунок 26" descr="IMG_4111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4932040" y="1484784"/>
            <a:ext cx="3456384" cy="4608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Рисунок 27" descr="IMG_4156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467544" y="2276872"/>
            <a:ext cx="4032447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Рисунок 28" descr="IMG_4155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4932040" y="1484784"/>
            <a:ext cx="3456384" cy="4608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Рисунок 29" descr="IMG_4159.JP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4932040" y="1484784"/>
            <a:ext cx="3456384" cy="4608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Рисунок 30" descr="IMG_4129.JP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467544" y="2276872"/>
            <a:ext cx="4032448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41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Посадка фасоли, рисование « Растение, которое по мнению детей, должно вырасти из этой </a:t>
            </a:r>
            <a:r>
              <a:rPr lang="ru-RU" sz="2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фасолины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».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Рисунок 4" descr="IMG_41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7664" y="1484784"/>
            <a:ext cx="6048672" cy="4608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IMG_41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75656" y="1412776"/>
            <a:ext cx="6120680" cy="4680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IMG_411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75656" y="1412776"/>
            <a:ext cx="6120680" cy="4680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IMG_411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75656" y="1412776"/>
            <a:ext cx="6120680" cy="4680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IMG_411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475656" y="1412777"/>
            <a:ext cx="6120680" cy="4680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IMG_412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475656" y="1412776"/>
            <a:ext cx="6120679" cy="4680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IMG_4059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475656" y="1412776"/>
            <a:ext cx="6120680" cy="4680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IMG_406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475656" y="1412776"/>
            <a:ext cx="6120680" cy="4680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 descr="IMG_4062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475656" y="1412776"/>
            <a:ext cx="6120680" cy="4680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 descr="IMG_4063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475656" y="1412776"/>
            <a:ext cx="6120679" cy="4680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 descr="IMG_4066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475656" y="1412776"/>
            <a:ext cx="6120680" cy="4680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 descr="IMG_4063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475656" y="1412776"/>
            <a:ext cx="6120680" cy="4680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 descr="IMG_4073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475656" y="1412776"/>
            <a:ext cx="6120680" cy="4680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3624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975485" y="457200"/>
            <a:ext cx="3211830" cy="5715000"/>
          </a:xfrm>
        </p:spPr>
      </p:pic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Это </a:t>
            </a:r>
            <a:r>
              <a:rPr lang="ru-RU" dirty="0" err="1" smtClean="0"/>
              <a:t>фасолинка</a:t>
            </a:r>
            <a:r>
              <a:rPr lang="ru-RU" dirty="0" smtClean="0"/>
              <a:t> растет волнистой линией. Это волшебный цветок- не простой. Если порежешь пальчик, надо сорвать один цветок, если рана большая, то два цветочка. А цветочки не простые- леденцовые. Съешь такой цветочек, ранка и заживет.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Кристина Павлова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IMG_3625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975485" y="457200"/>
            <a:ext cx="3211830" cy="5715000"/>
          </a:xfrm>
        </p:spPr>
      </p:pic>
      <p:sp>
        <p:nvSpPr>
          <p:cNvPr id="7" name="Текст 6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ru-RU" dirty="0" smtClean="0"/>
              <a:t>Из горшка с землей выросла </a:t>
            </a:r>
            <a:r>
              <a:rPr lang="ru-RU" dirty="0" err="1" smtClean="0"/>
              <a:t>фасолинка</a:t>
            </a:r>
            <a:r>
              <a:rPr lang="ru-RU" dirty="0" smtClean="0"/>
              <a:t>- это просто растение для красоты, что бы все любовались. Солнышко светит и греет </a:t>
            </a:r>
            <a:r>
              <a:rPr lang="ru-RU" dirty="0" err="1" smtClean="0"/>
              <a:t>фасолинку</a:t>
            </a:r>
            <a:r>
              <a:rPr lang="ru-RU" dirty="0" smtClean="0"/>
              <a:t>, а дождик поливает вот она и растет.</a:t>
            </a:r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Ваня Уваров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IMG_3627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975485" y="457200"/>
            <a:ext cx="3211830" cy="5715000"/>
          </a:xfrm>
        </p:spPr>
      </p:pic>
      <p:sp>
        <p:nvSpPr>
          <p:cNvPr id="7" name="Текст 6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ru-RU" dirty="0" err="1" smtClean="0"/>
              <a:t>Фасолинка</a:t>
            </a:r>
            <a:r>
              <a:rPr lang="ru-RU" dirty="0" smtClean="0"/>
              <a:t> выросла и стала красивым цветочком. Таким красивым, что пришли все посмотреть на </a:t>
            </a:r>
            <a:r>
              <a:rPr lang="ru-RU" dirty="0" err="1" smtClean="0"/>
              <a:t>фасолинку</a:t>
            </a:r>
            <a:r>
              <a:rPr lang="ru-RU" dirty="0" smtClean="0"/>
              <a:t>- цветочек.</a:t>
            </a:r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Саша </a:t>
            </a:r>
            <a:r>
              <a:rPr lang="ru-RU" dirty="0" err="1" smtClean="0"/>
              <a:t>Баушев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</a:rPr>
              <a:t> 1. Типология проекта: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-экологическое воспитание</a:t>
            </a: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</a:rPr>
              <a:t>2. Предметная область: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-познание</a:t>
            </a: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</a:rPr>
              <a:t>3. Категории участников: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-воспитатели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-дети средней группы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-родители</a:t>
            </a: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</a:rPr>
              <a:t>4. Длительность: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март 2012- май 2012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О проекте:</a:t>
            </a:r>
            <a:endParaRPr lang="ru-RU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ru-RU" dirty="0" err="1" smtClean="0"/>
              <a:t>Фасолинка</a:t>
            </a:r>
            <a:r>
              <a:rPr lang="ru-RU" dirty="0" smtClean="0"/>
              <a:t> стала розой, а бабочки летали, а потом начался дождик и бабочки пошли сушиться, а </a:t>
            </a:r>
            <a:r>
              <a:rPr lang="ru-RU" dirty="0" err="1" smtClean="0"/>
              <a:t>фасолинка</a:t>
            </a:r>
            <a:r>
              <a:rPr lang="ru-RU" dirty="0" smtClean="0"/>
              <a:t>- дождик капает, она растет.</a:t>
            </a:r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Настя Малашкина</a:t>
            </a:r>
            <a:endParaRPr lang="ru-RU" dirty="0"/>
          </a:p>
        </p:txBody>
      </p:sp>
      <p:pic>
        <p:nvPicPr>
          <p:cNvPr id="10" name="Содержимое 9" descr="IMG_3628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975485" y="457200"/>
            <a:ext cx="3211830" cy="5715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Без света </a:t>
            </a:r>
            <a:endParaRPr lang="ru-RU" dirty="0"/>
          </a:p>
        </p:txBody>
      </p:sp>
      <p:pic>
        <p:nvPicPr>
          <p:cNvPr id="8" name="Содержимое 7" descr="IMG_417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43981"/>
            <a:ext cx="4038600" cy="3028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Содержимое 8" descr="IMG_4127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9788" y="2643981"/>
            <a:ext cx="4038600" cy="3028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Значение света для прорастания семян и развития фасоли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ru-RU" dirty="0" smtClean="0"/>
              <a:t>На солнце</a:t>
            </a:r>
            <a:endParaRPr lang="ru-RU" dirty="0"/>
          </a:p>
        </p:txBody>
      </p:sp>
      <p:pic>
        <p:nvPicPr>
          <p:cNvPr id="10" name="Рисунок 9" descr="IMG_413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2636912"/>
            <a:ext cx="4032447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IMG_413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4008" y="2636912"/>
            <a:ext cx="4032448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IMG_414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7544" y="2636912"/>
            <a:ext cx="4032447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 descr="IMG_415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44008" y="2636913"/>
            <a:ext cx="4032448" cy="30243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 descr="IMG_4175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67544" y="2636912"/>
            <a:ext cx="4032448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 descr="IMG_417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644008" y="2636912"/>
            <a:ext cx="4032448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 descr="IMG_4179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67545" y="2636912"/>
            <a:ext cx="4032448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 descr="IMG_4190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644008" y="2636912"/>
            <a:ext cx="4032448" cy="3024336"/>
          </a:xfrm>
          <a:prstGeom prst="rect">
            <a:avLst/>
          </a:prstGeom>
        </p:spPr>
      </p:pic>
      <p:pic>
        <p:nvPicPr>
          <p:cNvPr id="18" name="Рисунок 17" descr="IMG_4194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67545" y="2636912"/>
            <a:ext cx="4032447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 descr="IMG_4197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644008" y="2636912"/>
            <a:ext cx="4032448" cy="30243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Рисунок 19" descr="IMG_4196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67545" y="2636913"/>
            <a:ext cx="4032447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Рисунок 20" descr="IMG_4244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4644008" y="2636912"/>
            <a:ext cx="4032448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Поливаем </a:t>
            </a:r>
            <a:endParaRPr lang="ru-RU" dirty="0"/>
          </a:p>
        </p:txBody>
      </p:sp>
      <p:pic>
        <p:nvPicPr>
          <p:cNvPr id="8" name="Содержимое 7" descr="IMG_4126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11560" y="2201863"/>
            <a:ext cx="3600400" cy="39131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Содержимое 8" descr="IMG_4180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788024" y="2201863"/>
            <a:ext cx="3528391" cy="39131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Значение питательных веществ(воды) для роста и развития фасоли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ru-RU" dirty="0" smtClean="0"/>
              <a:t>Баз полива</a:t>
            </a:r>
            <a:endParaRPr lang="ru-RU" dirty="0"/>
          </a:p>
        </p:txBody>
      </p:sp>
      <p:pic>
        <p:nvPicPr>
          <p:cNvPr id="10" name="Рисунок 9" descr="IMG_414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1" y="2204864"/>
            <a:ext cx="3600399" cy="3888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IMG_418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1561" y="2204864"/>
            <a:ext cx="3600399" cy="3888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IMG_423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88024" y="2204864"/>
            <a:ext cx="3528392" cy="3888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 descr="IMG_424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88025" y="2204865"/>
            <a:ext cx="3528391" cy="3888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 descr="IMG_421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1561" y="2204864"/>
            <a:ext cx="3600399" cy="3888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 descr="IMG_4256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788024" y="2204864"/>
            <a:ext cx="3528392" cy="3888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 descr="IMG_4258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788024" y="2204864"/>
            <a:ext cx="3528392" cy="3888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Без воздуха</a:t>
            </a:r>
            <a:endParaRPr lang="ru-RU" dirty="0"/>
          </a:p>
        </p:txBody>
      </p:sp>
      <p:pic>
        <p:nvPicPr>
          <p:cNvPr id="10" name="Содержимое 9" descr="IMG_4206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43981"/>
            <a:ext cx="4038600" cy="3028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Содержимое 10" descr="IMG_4207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201643" y="2201863"/>
            <a:ext cx="2934890" cy="39131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514350" indent="-514350" fontAlgn="auto">
              <a:spcAft>
                <a:spcPts val="0"/>
              </a:spcAft>
              <a:defRPr/>
            </a:pP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Значение воздуха для роста и </a:t>
            </a:r>
            <a:r>
              <a:rPr lang="ru-RU" sz="3200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развития фасоли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" name="Рисунок 12" descr="IMG_42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2636912"/>
            <a:ext cx="4032447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 descr="IMG_421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20072" y="2204864"/>
            <a:ext cx="2952328" cy="3888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 descr="IMG_421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7544" y="2636912"/>
            <a:ext cx="4032447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 descr="IMG_421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220072" y="2204864"/>
            <a:ext cx="2952328" cy="3888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 холоде</a:t>
            </a:r>
            <a:endParaRPr lang="ru-RU" dirty="0"/>
          </a:p>
        </p:txBody>
      </p:sp>
      <p:pic>
        <p:nvPicPr>
          <p:cNvPr id="8" name="Содержимое 7" descr="IMG_4139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43981"/>
            <a:ext cx="4038600" cy="3028950"/>
          </a:xfrm>
        </p:spPr>
      </p:pic>
      <p:pic>
        <p:nvPicPr>
          <p:cNvPr id="9" name="Содержимое 8" descr="IMG_4136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9788" y="2643981"/>
            <a:ext cx="4038600" cy="302895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Значение тепла для роста и </a:t>
            </a:r>
            <a:r>
              <a:rPr lang="ru-RU" sz="3200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развития фасоли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ru-RU" dirty="0" smtClean="0"/>
              <a:t>В тепле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Содержимое 9" descr="IMG_42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Сравнение фасоли выращенной в тепле и на холоде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sz="2900" dirty="0" smtClean="0"/>
              <a:t>Исследовательская деятельность за ростом и развитием фасоли проводилась с марта по май месяц. За этот период удалось из семян  вырастить зелень фасоли.</a:t>
            </a:r>
            <a:br>
              <a:rPr lang="ru-RU" sz="2900" dirty="0" smtClean="0"/>
            </a:br>
            <a:r>
              <a:rPr lang="ru-RU" sz="2900" dirty="0" smtClean="0"/>
              <a:t>Детям удалось доказать, что и в помещении группы можно вырастить фасоль, но для этого следует создать все необходимые условия для роста и развития растения. Проведённые опыты показали детям, что растениям необходимы: свет, тепло, вода, воздух, уход. Ежедневные наблюдения за ростом фасоли наглядно показали детям, как изменяется растение в процессе развития. Из небольшого боба выросло растение высотой 50 см. Сначала появился росток, затем стебель и листья и даже появились соцветия. Такому результату предшествовала долгая и кропотливая работа:</a:t>
            </a:r>
            <a:br>
              <a:rPr lang="ru-RU" sz="2900" dirty="0" smtClean="0"/>
            </a:br>
            <a:r>
              <a:rPr lang="ru-RU" sz="2900" dirty="0" smtClean="0"/>
              <a:t>• Беседы с детьми</a:t>
            </a:r>
            <a:br>
              <a:rPr lang="ru-RU" sz="2900" dirty="0" smtClean="0"/>
            </a:br>
            <a:r>
              <a:rPr lang="ru-RU" sz="2900" dirty="0" smtClean="0"/>
              <a:t>• Изучение строения боба</a:t>
            </a:r>
            <a:br>
              <a:rPr lang="ru-RU" sz="2900" dirty="0" smtClean="0"/>
            </a:br>
            <a:r>
              <a:rPr lang="ru-RU" sz="2900" dirty="0" smtClean="0"/>
              <a:t>• Знакомство с абиотическими факторами</a:t>
            </a:r>
            <a:br>
              <a:rPr lang="ru-RU" sz="2900" dirty="0" smtClean="0"/>
            </a:br>
            <a:r>
              <a:rPr lang="ru-RU" sz="2900" dirty="0" smtClean="0"/>
              <a:t>• Исследовательская работа</a:t>
            </a:r>
            <a:br>
              <a:rPr lang="ru-RU" sz="2900" dirty="0" smtClean="0"/>
            </a:br>
            <a:r>
              <a:rPr lang="ru-RU" sz="2900" dirty="0" smtClean="0"/>
              <a:t>• Уход за фасолью</a:t>
            </a:r>
            <a:br>
              <a:rPr lang="ru-RU" sz="2900" dirty="0" smtClean="0"/>
            </a:br>
            <a:r>
              <a:rPr lang="ru-RU" sz="2900" dirty="0" smtClean="0"/>
              <a:t>• Фотографирование исследовательских этапов</a:t>
            </a:r>
            <a:br>
              <a:rPr lang="ru-RU" sz="2900" dirty="0" smtClean="0"/>
            </a:br>
            <a:r>
              <a:rPr lang="ru-RU" sz="2900" dirty="0" smtClean="0"/>
              <a:t/>
            </a:r>
            <a:br>
              <a:rPr lang="ru-RU" sz="2900" dirty="0" smtClean="0"/>
            </a:br>
            <a:r>
              <a:rPr lang="ru-RU" sz="2900" dirty="0" smtClean="0"/>
              <a:t>Самостоятельные выводы и суждения способствовали умственному развитию детей. В ходе реализации проекта дети учились трудиться, наблюдать, регулярно ухаживать за растением. Проект способствовал умению работать коллективно, помогать товарищам, добиваться поставленной цели.</a:t>
            </a:r>
            <a:br>
              <a:rPr lang="ru-RU" sz="2900" dirty="0" smtClean="0"/>
            </a:br>
            <a:endParaRPr lang="ru-RU" sz="29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Обобщение и подведение итогов работы: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1. Фасоль можно вырастить не только на огороде, но и в баночках  на подоконнике. </a:t>
            </a:r>
            <a:br>
              <a:rPr lang="ru-RU" dirty="0" smtClean="0"/>
            </a:br>
            <a:r>
              <a:rPr lang="ru-RU" dirty="0" smtClean="0"/>
              <a:t>2.Фасоли для роста необходимы: </a:t>
            </a:r>
            <a:br>
              <a:rPr lang="ru-RU" dirty="0" smtClean="0"/>
            </a:br>
            <a:r>
              <a:rPr lang="ru-RU" dirty="0" smtClean="0"/>
              <a:t>• почва</a:t>
            </a:r>
            <a:br>
              <a:rPr lang="ru-RU" dirty="0" smtClean="0"/>
            </a:br>
            <a:r>
              <a:rPr lang="ru-RU" dirty="0" smtClean="0"/>
              <a:t>• свет</a:t>
            </a:r>
            <a:br>
              <a:rPr lang="ru-RU" dirty="0" smtClean="0"/>
            </a:br>
            <a:r>
              <a:rPr lang="ru-RU" dirty="0" smtClean="0"/>
              <a:t>• вода</a:t>
            </a:r>
            <a:br>
              <a:rPr lang="ru-RU" dirty="0" smtClean="0"/>
            </a:br>
            <a:r>
              <a:rPr lang="ru-RU" dirty="0" smtClean="0"/>
              <a:t>• тепло</a:t>
            </a:r>
            <a:br>
              <a:rPr lang="ru-RU" dirty="0" smtClean="0"/>
            </a:br>
            <a:r>
              <a:rPr lang="ru-RU" dirty="0" smtClean="0"/>
              <a:t>• уход (правильная посадка, полив, подкормка, окучивание).</a:t>
            </a:r>
            <a:br>
              <a:rPr lang="ru-RU" dirty="0" smtClean="0"/>
            </a:br>
            <a:r>
              <a:rPr lang="ru-RU" dirty="0" smtClean="0"/>
              <a:t>• воздух</a:t>
            </a:r>
            <a:br>
              <a:rPr lang="ru-RU" dirty="0" smtClean="0"/>
            </a:br>
            <a:r>
              <a:rPr lang="ru-RU" dirty="0" smtClean="0"/>
              <a:t>3. Фасоль является ценным и необходимым продуктом питания,    содержащим в себе много витаминов. Из неё можно приготовить много блюд.</a:t>
            </a:r>
            <a:br>
              <a:rPr lang="ru-RU" dirty="0" smtClean="0"/>
            </a:br>
            <a:r>
              <a:rPr lang="ru-RU" dirty="0" smtClean="0"/>
              <a:t>4. Существует много разных сортов фасоли, которые отличаются внешним видом, вкусовыми качествами.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Выводы детей по результатам исследовательской деятельности: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err="1" smtClean="0"/>
              <a:t>Тугушева</a:t>
            </a:r>
            <a:r>
              <a:rPr lang="ru-RU" dirty="0" smtClean="0"/>
              <a:t> Г.П., Чистякова А.Е.  Экспериментальная деятельность детей среднего и старшего дошкольного возраста: Методическое пособие.- </a:t>
            </a:r>
            <a:r>
              <a:rPr lang="ru-RU" dirty="0" err="1" smtClean="0"/>
              <a:t>СПб.:ДЕТСТВО-ПРЕСС</a:t>
            </a:r>
            <a:r>
              <a:rPr lang="ru-RU" dirty="0" smtClean="0"/>
              <a:t>, 2007</a:t>
            </a:r>
          </a:p>
          <a:p>
            <a:r>
              <a:rPr lang="ru-RU" dirty="0" err="1" smtClean="0"/>
              <a:t>Алябьева</a:t>
            </a:r>
            <a:r>
              <a:rPr lang="ru-RU" dirty="0" smtClean="0"/>
              <a:t> Е.А. Тематические дни и недели в детском саду: Планирование и </a:t>
            </a:r>
            <a:r>
              <a:rPr lang="ru-RU" dirty="0" err="1" smtClean="0"/>
              <a:t>конспекты.-М</a:t>
            </a:r>
            <a:r>
              <a:rPr lang="ru-RU" dirty="0" smtClean="0"/>
              <a:t>.: ТЦ Сфера,2006. (Программа развития)</a:t>
            </a:r>
          </a:p>
          <a:p>
            <a:r>
              <a:rPr lang="ru-RU" dirty="0" err="1" smtClean="0"/>
              <a:t>Дрязгунова</a:t>
            </a:r>
            <a:r>
              <a:rPr lang="ru-RU" dirty="0" smtClean="0"/>
              <a:t> В.А. Дидактические игры для ознакомления дошкольников с растениями: Пособие для воспитателя дет. Сада.- М.: Просвещение,1981</a:t>
            </a:r>
          </a:p>
          <a:p>
            <a:r>
              <a:rPr lang="ru-RU" dirty="0" smtClean="0"/>
              <a:t>«Растем вместе» методика организации детских исследований по выращиванию растений в дошкольном учреждении.</a:t>
            </a:r>
            <a:r>
              <a:rPr lang="en-US" dirty="0" smtClean="0"/>
              <a:t>/</a:t>
            </a:r>
            <a:r>
              <a:rPr lang="ru-RU" dirty="0" smtClean="0"/>
              <a:t> Наталья </a:t>
            </a:r>
            <a:r>
              <a:rPr lang="ru-RU" dirty="0" err="1" smtClean="0"/>
              <a:t>Рыжова.-М</a:t>
            </a:r>
            <a:r>
              <a:rPr lang="ru-RU" smtClean="0"/>
              <a:t>.: «Чистые пруды», 2010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Библиография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rgbClr val="002060"/>
                </a:solidFill>
              </a:rPr>
              <a:t>Узнать новое и интересное из жизни растений расширить свой кругозор и пополнить словарный запас</a:t>
            </a:r>
          </a:p>
          <a:p>
            <a:pPr>
              <a:defRPr/>
            </a:pPr>
            <a:r>
              <a:rPr lang="ru-RU" dirty="0" smtClean="0">
                <a:solidFill>
                  <a:srgbClr val="002060"/>
                </a:solidFill>
              </a:rPr>
              <a:t>Выяснить, какие условия нужны для роста и хорошего развития растения</a:t>
            </a:r>
          </a:p>
          <a:p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Цель:</a:t>
            </a:r>
            <a:endParaRPr lang="ru-RU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>
              <a:defRPr/>
            </a:pPr>
            <a:r>
              <a:rPr lang="ru-RU" b="1" u="sng" dirty="0" smtClean="0">
                <a:solidFill>
                  <a:srgbClr val="002060"/>
                </a:solidFill>
              </a:rPr>
              <a:t>Образовательные</a:t>
            </a:r>
            <a:r>
              <a:rPr lang="ru-RU" u="sng" dirty="0" smtClean="0">
                <a:solidFill>
                  <a:srgbClr val="002060"/>
                </a:solidFill>
              </a:rPr>
              <a:t>: </a:t>
            </a: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   1. Систематизировать и закрепить имеющиеся знания детей, вводить в сознание  новые понятия.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   2. Формировать у детей приёмы и навыки самостоятельной познавательной деятельности, проведения исследовательских работ и наблюдений.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   3. Формирование умения прогнозировать будущие изменения.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   4. Знакомить дошкольников с методами и приёмами простейших научных исследований.</a:t>
            </a:r>
            <a:br>
              <a:rPr lang="ru-RU" dirty="0" smtClean="0">
                <a:solidFill>
                  <a:srgbClr val="002060"/>
                </a:solidFill>
              </a:rPr>
            </a:br>
            <a:endParaRPr lang="ru-RU" dirty="0" smtClean="0">
              <a:solidFill>
                <a:srgbClr val="002060"/>
              </a:solidFill>
            </a:endParaRPr>
          </a:p>
          <a:p>
            <a:pPr>
              <a:defRPr/>
            </a:pPr>
            <a:r>
              <a:rPr lang="ru-RU" b="1" u="sng" dirty="0" smtClean="0">
                <a:solidFill>
                  <a:srgbClr val="002060"/>
                </a:solidFill>
              </a:rPr>
              <a:t>Развивающие</a:t>
            </a:r>
            <a:r>
              <a:rPr lang="ru-RU" u="sng" dirty="0" smtClean="0">
                <a:solidFill>
                  <a:srgbClr val="002060"/>
                </a:solidFill>
              </a:rPr>
              <a:t>:</a:t>
            </a: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   1. Развитие способности у детей среднего дошкольного возраста к исследовательской  деятельности. 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   2. Способствовать развитию умения самостоятельно приобретать, анализировать, синтезировать, сравнивать, обобщать, делать выводы и применять биологические знания.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 4. Развивать память, логическое мышление, воображение, творческие способности, волевые качества, активность, целеустремлённость.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   5. Расширять и обогащать практический опыт детей.</a:t>
            </a:r>
            <a:br>
              <a:rPr lang="ru-RU" dirty="0" smtClean="0">
                <a:solidFill>
                  <a:srgbClr val="002060"/>
                </a:solidFill>
              </a:rPr>
            </a:br>
            <a:endParaRPr lang="ru-RU" dirty="0" smtClean="0">
              <a:solidFill>
                <a:srgbClr val="002060"/>
              </a:solidFill>
            </a:endParaRPr>
          </a:p>
          <a:p>
            <a:pPr>
              <a:defRPr/>
            </a:pPr>
            <a:r>
              <a:rPr lang="ru-RU" b="1" u="sng" dirty="0" smtClean="0">
                <a:solidFill>
                  <a:srgbClr val="002060"/>
                </a:solidFill>
              </a:rPr>
              <a:t>Воспитательные</a:t>
            </a:r>
            <a:r>
              <a:rPr lang="ru-RU" u="sng" dirty="0" smtClean="0">
                <a:solidFill>
                  <a:srgbClr val="002060"/>
                </a:solidFill>
              </a:rPr>
              <a:t>:</a:t>
            </a: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   1.Воспитывать сознательное отношение к труду и эстетический вкус.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   2.Воспитывать разумное, бережное отношение к природе.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endParaRPr lang="ru-RU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Задачи:</a:t>
            </a:r>
            <a:endParaRPr lang="ru-RU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 smtClean="0"/>
              <a:t>Данная работа направлена на развитие поисково-познавательной деятельности детей, которая дает ребенку возможность экспериментировать, синтезировать полученные знания, развивать познавательную и творческую активность, самостоятельность, умение планировать, работать в коллективе. Такие качества способствуют успешному обучению детей в школе, а участие в педагогическом процессе наравне с взрослыми - возможность проектировать свою жизнь в пространстве детского сада, проявляя при этом изобретательность и оригинальность.</a:t>
            </a:r>
            <a:br>
              <a:rPr lang="ru-RU" dirty="0" smtClean="0"/>
            </a:br>
            <a:r>
              <a:rPr lang="ru-RU" dirty="0" smtClean="0"/>
              <a:t>У детей недостаточен объем знаний в области естественно - научных представлений, и они затрудняются в установлении взаимосвязи в живой и неживой природе. Решением проблемы,  может стать </a:t>
            </a:r>
            <a:r>
              <a:rPr lang="ru-RU" dirty="0" err="1" smtClean="0"/>
              <a:t>исследовательско</a:t>
            </a:r>
            <a:r>
              <a:rPr lang="ru-RU" dirty="0" smtClean="0"/>
              <a:t> - познавательный проект, суть которого – свобода его участников в выражении субъективного мнения, в выборе содержания деятельности и средств решения проблемы.</a:t>
            </a:r>
            <a:br>
              <a:rPr lang="ru-RU" dirty="0" smtClean="0"/>
            </a:br>
            <a:r>
              <a:rPr lang="ru-RU" dirty="0" smtClean="0"/>
              <a:t>Поэтому при разработке данного проекта использовали метод организованного и контролируемого детского экспериментирования в индивидуальной и коллективной деятельности детей.</a:t>
            </a:r>
            <a:br>
              <a:rPr lang="ru-RU" dirty="0" smtClean="0"/>
            </a:br>
            <a:r>
              <a:rPr lang="ru-RU" dirty="0" smtClean="0"/>
              <a:t>Метод экспериментирования позволяет детям реализовать заложенную в них программу саморазвития и удовлетворять потребность познания эффективным и доступным для них способом - путем самостоятельного исследования мира.</a:t>
            </a:r>
            <a:endParaRPr lang="ru-RU" smtClean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Актуальность исследовательской деятельности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ru-RU" dirty="0" smtClean="0"/>
              <a:t>доказательство того, что факторы неживой природы оказывают влияние на организм;</a:t>
            </a:r>
            <a:br>
              <a:rPr lang="ru-RU" dirty="0" smtClean="0"/>
            </a:br>
            <a:endParaRPr lang="ru-RU" dirty="0" smtClean="0"/>
          </a:p>
          <a:p>
            <a:pPr>
              <a:defRPr/>
            </a:pPr>
            <a:r>
              <a:rPr lang="ru-RU" dirty="0" smtClean="0"/>
              <a:t> формирование практических умений в выращивании культурных растений;</a:t>
            </a:r>
            <a:br>
              <a:rPr lang="ru-RU" dirty="0" smtClean="0"/>
            </a:br>
            <a:endParaRPr lang="ru-RU" dirty="0" smtClean="0"/>
          </a:p>
          <a:p>
            <a:pPr>
              <a:defRPr/>
            </a:pPr>
            <a:r>
              <a:rPr lang="ru-RU" dirty="0" smtClean="0"/>
              <a:t> формирование умения ухаживать за культурными растениями, используя полученные знания;</a:t>
            </a:r>
            <a:br>
              <a:rPr lang="ru-RU" dirty="0" smtClean="0"/>
            </a:br>
            <a:endParaRPr lang="ru-RU" dirty="0" smtClean="0"/>
          </a:p>
          <a:p>
            <a:pPr>
              <a:defRPr/>
            </a:pPr>
            <a:r>
              <a:rPr lang="ru-RU" dirty="0" smtClean="0"/>
              <a:t> формирование умений наблюдать анализировать, сравнивать, обобщать, делать выводы, работать с дополнительной литературой, наглядностью.</a:t>
            </a:r>
            <a:br>
              <a:rPr lang="ru-RU" dirty="0" smtClean="0"/>
            </a:br>
            <a:endParaRPr lang="ru-RU" dirty="0" smtClean="0"/>
          </a:p>
          <a:p>
            <a:pPr>
              <a:defRPr/>
            </a:pPr>
            <a:r>
              <a:rPr lang="ru-RU" dirty="0" smtClean="0"/>
              <a:t> воспитание эмоционального, бережного отношения к окружающей природе.</a:t>
            </a:r>
            <a:br>
              <a:rPr lang="ru-RU" dirty="0" smtClean="0"/>
            </a:br>
            <a:endParaRPr lang="ru-RU" dirty="0" smtClean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Предполагаемый результат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dirty="0" smtClean="0">
                <a:hlinkClick r:id="rId2" action="ppaction://hlinkfile"/>
              </a:rPr>
              <a:t>Знакомство с семенем фасоли (сюрпризный момент «Чудесный мешочек»).</a:t>
            </a:r>
            <a:endParaRPr lang="ru-RU" dirty="0" smtClean="0"/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dirty="0" smtClean="0"/>
              <a:t> </a:t>
            </a:r>
            <a:r>
              <a:rPr lang="ru-RU" dirty="0" smtClean="0">
                <a:hlinkClick r:id="rId3" action="ppaction://hlinkfile"/>
              </a:rPr>
              <a:t>Рисование « Превращение </a:t>
            </a:r>
            <a:r>
              <a:rPr lang="ru-RU" dirty="0" err="1" smtClean="0">
                <a:hlinkClick r:id="rId3" action="ppaction://hlinkfile"/>
              </a:rPr>
              <a:t>фасолинки</a:t>
            </a:r>
            <a:r>
              <a:rPr lang="ru-RU" dirty="0" smtClean="0">
                <a:hlinkClick r:id="rId3" action="ppaction://hlinkfile"/>
              </a:rPr>
              <a:t>»</a:t>
            </a:r>
            <a:endParaRPr lang="ru-RU" dirty="0" smtClean="0"/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dirty="0" smtClean="0"/>
              <a:t>Сбор вопросов детей «Что бы мы хотели узнать о фасоли».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dirty="0" smtClean="0">
                <a:hlinkClick r:id="rId4" action="ppaction://hlinkfile"/>
              </a:rPr>
              <a:t>Беседа о фасоли, загадки, пословицы об этом растении.</a:t>
            </a:r>
            <a:endParaRPr lang="ru-RU" dirty="0" smtClean="0"/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dirty="0" smtClean="0">
                <a:hlinkClick r:id="rId5" action="ppaction://hlinkfile"/>
              </a:rPr>
              <a:t>Домашнее задание</a:t>
            </a:r>
            <a:endParaRPr lang="ru-RU" dirty="0" smtClean="0"/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dirty="0" smtClean="0">
                <a:hlinkClick r:id="rId6" action="ppaction://hlinkfile"/>
              </a:rPr>
              <a:t>Выдвижение гипотезы</a:t>
            </a:r>
            <a:endParaRPr lang="ru-RU" dirty="0" smtClean="0"/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dirty="0" smtClean="0"/>
              <a:t>Экспериментирование</a:t>
            </a:r>
            <a:br>
              <a:rPr lang="ru-RU" dirty="0" smtClean="0"/>
            </a:br>
            <a:r>
              <a:rPr lang="ru-RU" dirty="0" smtClean="0">
                <a:hlinkClick r:id="rId7" action="ppaction://hlinkfile"/>
              </a:rPr>
              <a:t>а)исследуем всхожесть  семян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hlinkClick r:id="rId8" action="ppaction://hlinkfile"/>
              </a:rPr>
              <a:t>б)посадка фасоли, рисование « Растение, которое по мнению детей, должно вырасти из этой </a:t>
            </a:r>
            <a:r>
              <a:rPr lang="ru-RU" dirty="0" err="1" smtClean="0">
                <a:hlinkClick r:id="rId8" action="ppaction://hlinkfile"/>
              </a:rPr>
              <a:t>фасолины</a:t>
            </a:r>
            <a:r>
              <a:rPr lang="ru-RU" dirty="0" smtClean="0">
                <a:hlinkClick r:id="rId8" action="ppaction://hlinkfile"/>
              </a:rPr>
              <a:t>».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hlinkClick r:id="rId9" action="ppaction://hlinkfile"/>
              </a:rPr>
              <a:t>в)значение света для прорастания семян и развития </a:t>
            </a:r>
            <a:r>
              <a:rPr lang="ru-RU" dirty="0" err="1" smtClean="0">
                <a:hlinkClick r:id="rId9" action="ppaction://hlinkfile"/>
              </a:rPr>
              <a:t>фассоли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hlinkClick r:id="rId10" action="ppaction://hlinkfile"/>
              </a:rPr>
              <a:t>г)значение питательных веществ(воды) для роста и развития фасоли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 smtClean="0">
                <a:hlinkClick r:id="rId11" action="ppaction://hlinkfile"/>
              </a:rPr>
              <a:t>д</a:t>
            </a:r>
            <a:r>
              <a:rPr lang="ru-RU" dirty="0" smtClean="0">
                <a:hlinkClick r:id="rId11" action="ppaction://hlinkfile"/>
              </a:rPr>
              <a:t>) значение воздуха для роста и развития фасоли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hlinkClick r:id="rId12" action="ppaction://hlinkfile"/>
              </a:rPr>
              <a:t>е) значение тепла для роста и развития фасоли</a:t>
            </a:r>
            <a:endParaRPr lang="ru-RU" dirty="0" smtClean="0"/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dirty="0" smtClean="0"/>
              <a:t>Обобщение и подведение итогов работы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dirty="0" smtClean="0"/>
              <a:t>Выводы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endParaRPr lang="ru-RU" dirty="0" smtClean="0"/>
          </a:p>
          <a:p>
            <a:pPr marL="514350" indent="-514350">
              <a:buNone/>
              <a:defRPr/>
            </a:pPr>
            <a:endParaRPr lang="ru-RU" dirty="0" smtClean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Этапы исследований: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79635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40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1556792"/>
            <a:ext cx="6096000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Знакомство с семенем фасоли(сюрпризный момент «Чудесный мешочек»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Рисунок 4" descr="IMG_40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75656" y="1484784"/>
            <a:ext cx="6192687" cy="4608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IMG_402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1340768"/>
            <a:ext cx="6336704" cy="4680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IMG_403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31641" y="1412776"/>
            <a:ext cx="6336704" cy="4680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IMG_404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331640" y="1412776"/>
            <a:ext cx="6336704" cy="4680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IMG_404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331640" y="1412776"/>
            <a:ext cx="6336704" cy="4680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IMG_405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331640" y="1340768"/>
            <a:ext cx="6336704" cy="4752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Рисование «Превращение </a:t>
            </a:r>
            <a:r>
              <a:rPr lang="ru-RU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фасолинки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" name="Содержимое 7" descr="IMG_361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69507"/>
            <a:ext cx="4059238" cy="22809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Содержимое 8" descr="IMG_361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669507"/>
            <a:ext cx="4059238" cy="22809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IMG_36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2636912"/>
            <a:ext cx="4104456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IMG_362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4008" y="2636912"/>
            <a:ext cx="4032448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IMG_362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5537" y="2636913"/>
            <a:ext cx="4032447" cy="2376264"/>
          </a:xfrm>
          <a:prstGeom prst="rect">
            <a:avLst/>
          </a:prstGeom>
        </p:spPr>
      </p:pic>
      <p:pic>
        <p:nvPicPr>
          <p:cNvPr id="11" name="Рисунок 10" descr="IMG_362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44009" y="2636912"/>
            <a:ext cx="4032447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1259</TotalTime>
  <Words>559</Words>
  <Application>Microsoft Office PowerPoint</Application>
  <PresentationFormat>Экран (4:3)</PresentationFormat>
  <Paragraphs>87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Бумажная</vt:lpstr>
      <vt:lpstr> Муниципальное   дошкольное  образовательное   учреждение   детский  сад №2 «Малыш»  « Чудо  фасолинка» </vt:lpstr>
      <vt:lpstr>О проекте:</vt:lpstr>
      <vt:lpstr>Цель:</vt:lpstr>
      <vt:lpstr>Задачи:</vt:lpstr>
      <vt:lpstr>Актуальность исследовательской деятельности</vt:lpstr>
      <vt:lpstr>Предполагаемый результат</vt:lpstr>
      <vt:lpstr>Этапы исследований:</vt:lpstr>
      <vt:lpstr>    Знакомство с семенем фасоли(сюрпризный момент «Чудесный мешочек»</vt:lpstr>
      <vt:lpstr>Рисование «Превращение фасолинки»</vt:lpstr>
      <vt:lpstr>  Сбор вопросов детей «Что бы мы хотели узнать о фасоли»</vt:lpstr>
      <vt:lpstr>  Беседа о фасоли, загадки, пословицы об этом растении</vt:lpstr>
      <vt:lpstr>РАБОТА С РОДИТЕЛЯМИ</vt:lpstr>
      <vt:lpstr> Выдвижение гипотезы</vt:lpstr>
      <vt:lpstr>План эксперимента</vt:lpstr>
      <vt:lpstr>Исследуем всхожесть  семян</vt:lpstr>
      <vt:lpstr>Посадка фасоли, рисование « Растение, которое по мнению детей, должно вырасти из этой фасолины».</vt:lpstr>
      <vt:lpstr>Кристина Павлова</vt:lpstr>
      <vt:lpstr>Ваня Уваров</vt:lpstr>
      <vt:lpstr>Саша Баушев</vt:lpstr>
      <vt:lpstr>Настя Малашкина</vt:lpstr>
      <vt:lpstr>Значение света для прорастания семян и развития фасоли</vt:lpstr>
      <vt:lpstr>Значение питательных веществ(воды) для роста и развития фасоли</vt:lpstr>
      <vt:lpstr>Значение воздуха для роста и развития фасоли</vt:lpstr>
      <vt:lpstr>Значение тепла для роста и развития фасоли</vt:lpstr>
      <vt:lpstr>Сравнение фасоли выращенной в тепле и на холоде</vt:lpstr>
      <vt:lpstr>Обобщение и подведение итогов работы:</vt:lpstr>
      <vt:lpstr>Выводы детей по результатам исследовательской деятельности:</vt:lpstr>
      <vt:lpstr>Библиография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Сказка как средство нравственного воспитания детей трех-четырех летнего возраста</dc:title>
  <dc:creator>1</dc:creator>
  <cp:lastModifiedBy>1</cp:lastModifiedBy>
  <cp:revision>197</cp:revision>
  <dcterms:created xsi:type="dcterms:W3CDTF">2011-02-02T11:25:18Z</dcterms:created>
  <dcterms:modified xsi:type="dcterms:W3CDTF">2012-05-31T05:30:25Z</dcterms:modified>
</cp:coreProperties>
</file>