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304" r:id="rId2"/>
    <p:sldId id="274" r:id="rId3"/>
    <p:sldId id="272" r:id="rId4"/>
    <p:sldId id="273" r:id="rId5"/>
    <p:sldId id="275" r:id="rId6"/>
    <p:sldId id="296" r:id="rId7"/>
    <p:sldId id="276" r:id="rId8"/>
    <p:sldId id="277" r:id="rId9"/>
    <p:sldId id="290" r:id="rId10"/>
    <p:sldId id="309" r:id="rId11"/>
    <p:sldId id="278" r:id="rId12"/>
    <p:sldId id="279" r:id="rId13"/>
    <p:sldId id="280" r:id="rId14"/>
    <p:sldId id="257" r:id="rId15"/>
    <p:sldId id="258" r:id="rId16"/>
    <p:sldId id="284" r:id="rId17"/>
    <p:sldId id="289" r:id="rId18"/>
    <p:sldId id="283" r:id="rId19"/>
    <p:sldId id="299" r:id="rId20"/>
    <p:sldId id="303" r:id="rId21"/>
    <p:sldId id="285" r:id="rId22"/>
    <p:sldId id="292" r:id="rId23"/>
    <p:sldId id="301" r:id="rId24"/>
    <p:sldId id="307" r:id="rId25"/>
    <p:sldId id="302" r:id="rId26"/>
    <p:sldId id="288" r:id="rId27"/>
    <p:sldId id="287" r:id="rId28"/>
    <p:sldId id="295" r:id="rId29"/>
    <p:sldId id="308" r:id="rId30"/>
    <p:sldId id="286" r:id="rId31"/>
    <p:sldId id="297" r:id="rId32"/>
    <p:sldId id="298" r:id="rId33"/>
    <p:sldId id="281" r:id="rId34"/>
    <p:sldId id="305" r:id="rId35"/>
    <p:sldId id="306" r:id="rId36"/>
    <p:sldId id="293" r:id="rId37"/>
    <p:sldId id="294" r:id="rId38"/>
    <p:sldId id="27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4" autoAdjust="0"/>
    <p:restoredTop sz="94660"/>
  </p:normalViewPr>
  <p:slideViewPr>
    <p:cSldViewPr>
      <p:cViewPr varScale="1">
        <p:scale>
          <a:sx n="81" d="100"/>
          <a:sy n="81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0B8A-6390-4E48-85ED-5572ECFC815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2418E-0F7B-4972-897D-E224A15E29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8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2418E-0F7B-4972-897D-E224A15E2914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37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0"/>
            <a:ext cx="8640960" cy="62068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Муниципальное дошкольное образовательное учреждение «Детский  сад «Малыш»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124744"/>
            <a:ext cx="7854696" cy="525658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                           </a:t>
            </a:r>
          </a:p>
          <a:p>
            <a:pPr algn="l"/>
            <a:endParaRPr lang="ru-RU" dirty="0"/>
          </a:p>
          <a:p>
            <a:pPr algn="ctr"/>
            <a:r>
              <a:rPr lang="ru-RU" sz="7100" b="1" smtClean="0">
                <a:solidFill>
                  <a:srgbClr val="FF0000"/>
                </a:solidFill>
              </a:rPr>
              <a:t>Веселые ладошки</a:t>
            </a:r>
            <a:endParaRPr lang="ru-RU" sz="7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300" dirty="0" smtClean="0">
                <a:solidFill>
                  <a:srgbClr val="FF0000"/>
                </a:solidFill>
              </a:rPr>
              <a:t>(Развитие мелкой моторики рук у детей младшего возраста)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r>
              <a:rPr lang="ru-RU" sz="3100" dirty="0" smtClean="0">
                <a:solidFill>
                  <a:schemeClr val="bg1"/>
                </a:solidFill>
              </a:rPr>
              <a:t>Воспитатели: </a:t>
            </a:r>
            <a:r>
              <a:rPr lang="ru-RU" sz="3100" dirty="0" err="1" smtClean="0">
                <a:solidFill>
                  <a:schemeClr val="bg1"/>
                </a:solidFill>
              </a:rPr>
              <a:t>Унгефуг</a:t>
            </a:r>
            <a:r>
              <a:rPr lang="ru-RU" sz="3100" dirty="0" smtClean="0">
                <a:solidFill>
                  <a:schemeClr val="bg1"/>
                </a:solidFill>
              </a:rPr>
              <a:t> Э.Н.</a:t>
            </a:r>
          </a:p>
          <a:p>
            <a:r>
              <a:rPr lang="ru-RU" sz="3100" dirty="0" smtClean="0">
                <a:solidFill>
                  <a:schemeClr val="bg1"/>
                </a:solidFill>
              </a:rPr>
              <a:t>Кондратьева Т.А.</a:t>
            </a:r>
          </a:p>
          <a:p>
            <a:endParaRPr lang="ru-RU" dirty="0"/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©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МДОУ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«Детский сад «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Малыш»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г.Переславль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– Залесский 2019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Рисунок 5" descr="1466156750_34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94093"/>
            <a:ext cx="281281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7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ЛЕНА 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476672"/>
            <a:ext cx="3840427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ЕНА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960440" cy="297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ЛЕНА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356992"/>
            <a:ext cx="4211960" cy="3158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Этапы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dirty="0"/>
              <a:t>1. Подготовительный </a:t>
            </a:r>
            <a:r>
              <a:rPr lang="ru-RU" dirty="0" smtClean="0"/>
              <a:t>этап</a:t>
            </a:r>
          </a:p>
          <a:p>
            <a:r>
              <a:rPr lang="ru-RU" dirty="0" smtClean="0"/>
              <a:t>2. Основной этап</a:t>
            </a:r>
          </a:p>
          <a:p>
            <a:r>
              <a:rPr lang="ru-RU" dirty="0" smtClean="0"/>
              <a:t> 3.Заключительный этап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n971306.jpg"/>
          <p:cNvPicPr>
            <a:picLocks noChangeAspect="1"/>
          </p:cNvPicPr>
          <p:nvPr/>
        </p:nvPicPr>
        <p:blipFill>
          <a:blip r:embed="rId2" cstate="print"/>
          <a:srcRect t="26626"/>
          <a:stretch>
            <a:fillRect/>
          </a:stretch>
        </p:blipFill>
        <p:spPr>
          <a:xfrm>
            <a:off x="3347864" y="3645024"/>
            <a:ext cx="5446519" cy="25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45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Подготовительный этап: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dirty="0" smtClean="0"/>
              <a:t>Отбор </a:t>
            </a:r>
            <a:r>
              <a:rPr lang="ru-RU" dirty="0"/>
              <a:t>и изучение литературы по теме</a:t>
            </a:r>
          </a:p>
          <a:p>
            <a:r>
              <a:rPr lang="ru-RU" dirty="0"/>
              <a:t>Создание картотеки пальчиковых и дидактический игр со словами;</a:t>
            </a:r>
          </a:p>
          <a:p>
            <a:r>
              <a:rPr lang="ru-RU" dirty="0" smtClean="0"/>
              <a:t>Подготовка </a:t>
            </a:r>
            <a:r>
              <a:rPr lang="ru-RU" dirty="0"/>
              <a:t>методического материала по реализации проекта.</a:t>
            </a:r>
          </a:p>
          <a:p>
            <a:r>
              <a:rPr lang="ru-RU" dirty="0" smtClean="0"/>
              <a:t>Оформление </a:t>
            </a:r>
            <a:r>
              <a:rPr lang="ru-RU" dirty="0"/>
              <a:t>памяток, консультаций для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3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Основной этап: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Пальчиковые игры;</a:t>
            </a:r>
          </a:p>
          <a:p>
            <a:r>
              <a:rPr lang="ru-RU" dirty="0" smtClean="0"/>
              <a:t>Упражнения </a:t>
            </a:r>
            <a:r>
              <a:rPr lang="ru-RU" dirty="0"/>
              <a:t>пальчиковой </a:t>
            </a:r>
            <a:r>
              <a:rPr lang="ru-RU" dirty="0" smtClean="0"/>
              <a:t>гимнастики</a:t>
            </a:r>
          </a:p>
          <a:p>
            <a:r>
              <a:rPr lang="ru-RU" dirty="0" smtClean="0"/>
              <a:t>Массаж рук с помощью подручных предметов</a:t>
            </a:r>
            <a:endParaRPr lang="ru-RU" dirty="0"/>
          </a:p>
          <a:p>
            <a:r>
              <a:rPr lang="ru-RU" dirty="0" smtClean="0"/>
              <a:t>Художественное творчество</a:t>
            </a:r>
          </a:p>
          <a:p>
            <a:r>
              <a:rPr lang="ru-RU" dirty="0" smtClean="0"/>
              <a:t>Театрализованная деятельность</a:t>
            </a:r>
          </a:p>
          <a:p>
            <a:r>
              <a:rPr lang="ru-RU" dirty="0" smtClean="0"/>
              <a:t>Гидромассаж</a:t>
            </a:r>
          </a:p>
          <a:p>
            <a:r>
              <a:rPr lang="ru-RU" dirty="0" smtClean="0"/>
              <a:t>Дидактические игры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14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642918"/>
            <a:ext cx="6257940" cy="142876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«Ум ребенка находится на кончиках его пальцев».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000" i="1" dirty="0" smtClean="0"/>
              <a:t> В.А. Сухомлинский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8141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Пальчиковые игры</a:t>
            </a:r>
            <a:r>
              <a:rPr lang="ru-RU" sz="2000" dirty="0" smtClean="0"/>
              <a:t> это общепринятое название занятий на </a:t>
            </a:r>
          </a:p>
          <a:p>
            <a:pPr>
              <a:buNone/>
            </a:pPr>
            <a:r>
              <a:rPr lang="ru-RU" sz="2000" dirty="0" smtClean="0"/>
              <a:t>развитие мелкой моторики у детей.</a:t>
            </a:r>
          </a:p>
          <a:p>
            <a:r>
              <a:rPr lang="ru-RU" sz="2000" dirty="0" smtClean="0"/>
              <a:t>Как правило, пальчиковые игры сопровождаются рифмованными историями или сказками, чтобы занятие было интересно ребёнку.</a:t>
            </a:r>
          </a:p>
          <a:p>
            <a:r>
              <a:rPr lang="ru-RU" sz="2000" dirty="0" smtClean="0"/>
              <a:t>Связь пальцевой моторики и речевой функции была подтверждена исследователями Института физиологии детей и подростков.</a:t>
            </a:r>
            <a:endParaRPr lang="ru-RU" sz="2000" dirty="0"/>
          </a:p>
        </p:txBody>
      </p:sp>
      <p:pic>
        <p:nvPicPr>
          <p:cNvPr id="4" name="Рисунок 3" descr="359fc01387a9dbaf77121811e2f674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52"/>
            <a:ext cx="1928826" cy="2455702"/>
          </a:xfrm>
          <a:prstGeom prst="rect">
            <a:avLst/>
          </a:prstGeom>
        </p:spPr>
      </p:pic>
      <p:pic>
        <p:nvPicPr>
          <p:cNvPr id="5" name="Рисунок 4" descr="bratiki.jpg"/>
          <p:cNvPicPr>
            <a:picLocks noChangeAspect="1"/>
          </p:cNvPicPr>
          <p:nvPr/>
        </p:nvPicPr>
        <p:blipFill>
          <a:blip r:embed="rId3" cstate="print"/>
          <a:srcRect l="7036" r="17587"/>
          <a:stretch>
            <a:fillRect/>
          </a:stretch>
        </p:blipFill>
        <p:spPr>
          <a:xfrm>
            <a:off x="6804248" y="5013176"/>
            <a:ext cx="1872208" cy="161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971306.jpg"/>
          <p:cNvPicPr>
            <a:picLocks noChangeAspect="1"/>
          </p:cNvPicPr>
          <p:nvPr/>
        </p:nvPicPr>
        <p:blipFill>
          <a:blip r:embed="rId2" cstate="print"/>
          <a:srcRect t="26626"/>
          <a:stretch>
            <a:fillRect/>
          </a:stretch>
        </p:blipFill>
        <p:spPr>
          <a:xfrm>
            <a:off x="3071802" y="5500702"/>
            <a:ext cx="2571768" cy="12079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Значение пальчиковых игр: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055840"/>
          </a:xfrm>
        </p:spPr>
        <p:txBody>
          <a:bodyPr>
            <a:normAutofit/>
          </a:bodyPr>
          <a:lstStyle/>
          <a:p>
            <a:pPr marL="180975" indent="-180975">
              <a:spcBef>
                <a:spcPts val="0"/>
              </a:spcBef>
            </a:pPr>
            <a:r>
              <a:rPr lang="ru-RU" sz="2000" dirty="0" smtClean="0">
                <a:cs typeface="Times New Roman" pitchFamily="18" charset="0"/>
              </a:rPr>
              <a:t>Пальчиковые игры развивают мелкую моторику, что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cs typeface="Times New Roman" pitchFamily="18" charset="0"/>
              </a:rPr>
              <a:t>стимулирует развитие речевых центров. Развитие мелкой моторики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cs typeface="Times New Roman" pitchFamily="18" charset="0"/>
              </a:rPr>
              <a:t>готовит руки ребёнка к разнообразным действиям в будущем: </a:t>
            </a:r>
          </a:p>
          <a:p>
            <a:pPr marL="180975" indent="-180975">
              <a:spcBef>
                <a:spcPts val="0"/>
              </a:spcBef>
              <a:buNone/>
            </a:pPr>
            <a:r>
              <a:rPr lang="ru-RU" sz="2000" dirty="0" smtClean="0">
                <a:cs typeface="Times New Roman" pitchFamily="18" charset="0"/>
              </a:rPr>
              <a:t>рисованию, письму, различным манипуляциям с предметами и т. д.</a:t>
            </a:r>
          </a:p>
          <a:p>
            <a:pPr marL="180975" indent="-180975">
              <a:spcBef>
                <a:spcPts val="0"/>
              </a:spcBef>
              <a:buNone/>
            </a:pPr>
            <a:endParaRPr lang="ru-RU" sz="800" dirty="0" smtClean="0"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cs typeface="Times New Roman" pitchFamily="18" charset="0"/>
              </a:rPr>
              <a:t>Занятия пальчиковыми играми способствуют расширению </a:t>
            </a:r>
          </a:p>
          <a:p>
            <a:pPr marL="180975" indent="-180975">
              <a:buNone/>
            </a:pPr>
            <a:r>
              <a:rPr lang="ru-RU" sz="2000" dirty="0" smtClean="0">
                <a:cs typeface="Times New Roman" pitchFamily="18" charset="0"/>
              </a:rPr>
              <a:t>словарного запаса, а если стихотворение не проговаривать,</a:t>
            </a:r>
          </a:p>
          <a:p>
            <a:pPr marL="180975" indent="-180975">
              <a:buNone/>
            </a:pPr>
            <a:r>
              <a:rPr lang="ru-RU" sz="2000" dirty="0" smtClean="0">
                <a:cs typeface="Times New Roman" pitchFamily="18" charset="0"/>
              </a:rPr>
              <a:t>а напевать — то и музыкального слуха.</a:t>
            </a:r>
          </a:p>
          <a:p>
            <a:pPr marL="180975" indent="-180975"/>
            <a:endParaRPr lang="ru-RU" sz="800" dirty="0" smtClean="0">
              <a:cs typeface="Times New Roman" pitchFamily="18" charset="0"/>
            </a:endParaRPr>
          </a:p>
          <a:p>
            <a:pPr marL="180975" indent="-180975"/>
            <a:r>
              <a:rPr lang="ru-RU" sz="2000" dirty="0" smtClean="0">
                <a:cs typeface="Times New Roman" pitchFamily="18" charset="0"/>
              </a:rPr>
              <a:t>Занятия пальчиковыми играми помогают достичь тесного контакта</a:t>
            </a:r>
          </a:p>
          <a:p>
            <a:pPr marL="180975" indent="-180975">
              <a:buNone/>
            </a:pPr>
            <a:r>
              <a:rPr lang="ru-RU" sz="2000" dirty="0" smtClean="0">
                <a:cs typeface="Times New Roman" pitchFamily="18" charset="0"/>
              </a:rPr>
              <a:t>в том числе и тактильного, между взрослым и ребёнком, что </a:t>
            </a:r>
          </a:p>
          <a:p>
            <a:pPr marL="180975" indent="-180975">
              <a:buNone/>
            </a:pPr>
            <a:r>
              <a:rPr lang="ru-RU" sz="2000" dirty="0" smtClean="0">
                <a:cs typeface="Times New Roman" pitchFamily="18" charset="0"/>
              </a:rPr>
              <a:t>положительно сказывается на дальнейших отношениях между ними </a:t>
            </a:r>
          </a:p>
          <a:p>
            <a:pPr marL="180975" indent="-180975">
              <a:buNone/>
            </a:pPr>
            <a:r>
              <a:rPr lang="ru-RU" sz="2000" dirty="0" smtClean="0">
                <a:cs typeface="Times New Roman" pitchFamily="18" charset="0"/>
              </a:rPr>
              <a:t>наконец, такие занятия, как правило, очень нравятся малышам.</a:t>
            </a:r>
            <a:endParaRPr lang="ru-RU" sz="2000" dirty="0">
              <a:cs typeface="Times New Roman" pitchFamily="18" charset="0"/>
            </a:endParaRPr>
          </a:p>
        </p:txBody>
      </p:sp>
      <p:pic>
        <p:nvPicPr>
          <p:cNvPr id="5" name="Рисунок 4" descr="hello_html_45a8a9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4932" y="116632"/>
            <a:ext cx="2268252" cy="1512168"/>
          </a:xfrm>
          <a:prstGeom prst="rect">
            <a:avLst/>
          </a:prstGeom>
        </p:spPr>
      </p:pic>
      <p:pic>
        <p:nvPicPr>
          <p:cNvPr id="6" name="Рисунок 5" descr="b6e0251498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5" y="5429264"/>
            <a:ext cx="1235450" cy="126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Упражнения пальчиковой гимнастики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916832"/>
            <a:ext cx="2581944" cy="3442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916832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4512" y="1916832"/>
            <a:ext cx="2592288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016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Пальчиковые игры с мячиками и кольцом Су-</a:t>
            </a:r>
            <a:r>
              <a:rPr lang="ru-RU" sz="3200" dirty="0" err="1" smtClean="0"/>
              <a:t>Джоки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833" y="1547561"/>
            <a:ext cx="1850997" cy="2467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547561"/>
            <a:ext cx="3307230" cy="2480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556792"/>
            <a:ext cx="1847294" cy="2463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942" y="4395385"/>
            <a:ext cx="3084377" cy="2313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0902" y="4335785"/>
            <a:ext cx="1779662" cy="237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4335785"/>
            <a:ext cx="1800200" cy="2400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355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Массаж рук с помощью подручных предметов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6925" y="4437112"/>
            <a:ext cx="2832315" cy="2124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2963" y="1482130"/>
            <a:ext cx="1938073" cy="2584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330" y="2342379"/>
            <a:ext cx="1995686" cy="266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868" y="2420888"/>
            <a:ext cx="1877924" cy="2503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257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978" y="537582"/>
            <a:ext cx="3492011" cy="261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548680"/>
            <a:ext cx="3492012" cy="2619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717032"/>
            <a:ext cx="345638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789040"/>
            <a:ext cx="3445664" cy="2584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33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Мелкая моторика - способность манипулировать мелкими предметами, передавать объекты из рук в руки, а также выполнять задачи, требующие скоординировать работы глаз и рук. Мелкая моторика связана с нервной системой, зрением, вниманием, памятью и восприятием ребенка. На начальном этапе жизни именно мелкая моторика отражает то, как развивается ребенок, свидетельствует о его интеллектуальных способностях.  Актуальность данной </a:t>
            </a:r>
            <a:r>
              <a:rPr lang="ru-RU" sz="2400" dirty="0"/>
              <a:t>работы </a:t>
            </a:r>
            <a:r>
              <a:rPr lang="ru-RU" sz="2400" dirty="0" smtClean="0"/>
              <a:t>заключается </a:t>
            </a:r>
            <a:r>
              <a:rPr lang="ru-RU" sz="2400" dirty="0"/>
              <a:t>в оказании своевременной помощи детям дошкольного возраста в формировании мелкой моторики пальцев рук, через традиционные и нетрадиционные игры и упражнения, включая их в различные виды деятельности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2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07" y="1700808"/>
            <a:ext cx="2787774" cy="371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638" y="1691791"/>
            <a:ext cx="2787774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0769" y="1673167"/>
            <a:ext cx="2787775" cy="3717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75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44824"/>
            <a:ext cx="2900800" cy="3867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-20190317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2880320" cy="3840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3" descr="IMG-20190317-WA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688" y="1772816"/>
            <a:ext cx="2808312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91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3292077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772816"/>
            <a:ext cx="3254162" cy="4338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74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Хромотерапия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3293109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20190317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556792"/>
            <a:ext cx="340237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341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-20190315-WA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816424" cy="508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IMG-20190317-WA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375" t="3281" r="1571" b="3211"/>
          <a:stretch>
            <a:fillRect/>
          </a:stretch>
        </p:blipFill>
        <p:spPr>
          <a:xfrm>
            <a:off x="4932040" y="1556792"/>
            <a:ext cx="3096344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3024336" cy="1644792"/>
          </a:xfrm>
        </p:spPr>
        <p:txBody>
          <a:bodyPr>
            <a:normAutofit/>
          </a:bodyPr>
          <a:lstStyle/>
          <a:p>
            <a:r>
              <a:rPr lang="ru-RU" dirty="0" smtClean="0"/>
              <a:t>Подарки мамам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39513"/>
            <a:ext cx="2151057" cy="2868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60648"/>
            <a:ext cx="2142536" cy="285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523002"/>
            <a:ext cx="2268946" cy="302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3501008"/>
            <a:ext cx="2268946" cy="3025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75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030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деятельность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412776"/>
            <a:ext cx="3240359" cy="2430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268760"/>
            <a:ext cx="3299858" cy="247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643" y="4195446"/>
            <a:ext cx="3310045" cy="2482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62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Гидромассаж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16832"/>
            <a:ext cx="2603747" cy="347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2666" y="2492896"/>
            <a:ext cx="2643758" cy="3525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844824"/>
            <a:ext cx="2663157" cy="3550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777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Рисование на песке, игры с ракушками, </a:t>
            </a:r>
            <a:r>
              <a:rPr lang="ru-RU" sz="3200" dirty="0" err="1" smtClean="0"/>
              <a:t>пугавицами</a:t>
            </a:r>
            <a:r>
              <a:rPr lang="ru-RU" sz="3200" dirty="0" smtClean="0"/>
              <a:t>, камнями</a:t>
            </a:r>
            <a:endParaRPr lang="ru-RU" sz="3200" dirty="0"/>
          </a:p>
        </p:txBody>
      </p:sp>
      <p:pic>
        <p:nvPicPr>
          <p:cNvPr id="7" name="Содержимое 6" descr="IMG-20190315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412776"/>
            <a:ext cx="3319096" cy="4425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3312368" cy="441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34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90315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3292078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-20190315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4032448" cy="5376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936104"/>
          </a:xfrm>
        </p:spPr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r>
              <a:rPr lang="ru-RU" sz="2400" dirty="0"/>
              <a:t>Развитие мелкой моторики и координации движений рук у детей дошкольного возраста через различные виды деятельности. Совершенствование условий для развития мелкой моторики пальцев рук, детей дошкольного возраста.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efaa2374e3b73d1d80ae2ae6ca4f0a0b07485b22_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5604" y="4581128"/>
            <a:ext cx="2406616" cy="20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9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3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Настольно-дидактические игры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542" y="1196752"/>
            <a:ext cx="2950292" cy="2212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189729"/>
            <a:ext cx="2959656" cy="221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4221088"/>
            <a:ext cx="3068273" cy="2301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979967"/>
            <a:ext cx="1944216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933056"/>
            <a:ext cx="1951485" cy="260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37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647075"/>
            <a:ext cx="2160240" cy="2880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548680"/>
            <a:ext cx="2187594" cy="291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2656"/>
            <a:ext cx="2211710" cy="2948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73189"/>
            <a:ext cx="216024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773189"/>
            <a:ext cx="2135707" cy="2847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6560" y="3735779"/>
            <a:ext cx="216024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12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54" y="704088"/>
            <a:ext cx="2151696" cy="2868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827" y="693477"/>
            <a:ext cx="2159654" cy="2879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692696"/>
            <a:ext cx="2176512" cy="2902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9827" y="3826534"/>
            <a:ext cx="2111036" cy="2814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717032"/>
            <a:ext cx="2160240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54" y="3761815"/>
            <a:ext cx="2139702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4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Заключительный этап: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dirty="0"/>
              <a:t>Творческая выставка  детских  работ</a:t>
            </a:r>
          </a:p>
          <a:p>
            <a:r>
              <a:rPr lang="ru-RU" dirty="0"/>
              <a:t>Выставка дидактического и методического материала для развития мелкой моторики детей 3-4 лет.</a:t>
            </a:r>
          </a:p>
          <a:p>
            <a:r>
              <a:rPr lang="ru-RU" dirty="0"/>
              <a:t>Презентация проекта</a:t>
            </a:r>
          </a:p>
          <a:p>
            <a:endParaRPr lang="ru-RU" dirty="0"/>
          </a:p>
        </p:txBody>
      </p:sp>
      <p:pic>
        <p:nvPicPr>
          <p:cNvPr id="4" name="Рисунок 3" descr="122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717032"/>
            <a:ext cx="1828793" cy="22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2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pic>
        <p:nvPicPr>
          <p:cNvPr id="7" name="Содержимое 6" descr="IMG-20190317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7224" y="1285237"/>
            <a:ext cx="6719152" cy="5039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190317-WA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37" t="2863" r="5707"/>
          <a:stretch>
            <a:fillRect/>
          </a:stretch>
        </p:blipFill>
        <p:spPr>
          <a:xfrm>
            <a:off x="251520" y="1772816"/>
            <a:ext cx="4248472" cy="3543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-20190317-WA0003.jpg"/>
          <p:cNvPicPr>
            <a:picLocks noChangeAspect="1"/>
          </p:cNvPicPr>
          <p:nvPr/>
        </p:nvPicPr>
        <p:blipFill>
          <a:blip r:embed="rId3" cstate="print"/>
          <a:srcRect t="15000" r="5454" b="26364"/>
          <a:stretch>
            <a:fillRect/>
          </a:stretch>
        </p:blipFill>
        <p:spPr>
          <a:xfrm>
            <a:off x="4716016" y="2060848"/>
            <a:ext cx="4179813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Используя данную систему с целью развития мелкой моторики рук детей дошкольного возраста, мы добились определенных результатов. В процессе проведения повторной диагностики прослеживается положительная динамика в развитии мелкой моторики рук детей. С высоким уровнем 35 %, средний уровень у 60%, низкий – 5%</a:t>
            </a:r>
          </a:p>
          <a:p>
            <a:pPr algn="just"/>
            <a:r>
              <a:rPr lang="ru-RU" dirty="0" smtClean="0"/>
              <a:t>Кисти и  пальцы детей приобрели хорошую подвижность, гибкость, исчезла скованность движений. В изобразительной деятельности у детей появился интерес, этому поспособствовала </a:t>
            </a:r>
            <a:r>
              <a:rPr lang="ru-RU" dirty="0" err="1" smtClean="0"/>
              <a:t>сформированость</a:t>
            </a:r>
            <a:r>
              <a:rPr lang="ru-RU" dirty="0" smtClean="0"/>
              <a:t> навыков и умений в продуктивной деятельности.</a:t>
            </a:r>
          </a:p>
          <a:p>
            <a:pPr algn="just"/>
            <a:r>
              <a:rPr lang="ru-RU" dirty="0" smtClean="0"/>
              <a:t>Дети ознакомлены с нетрадиционными методами изобразительной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02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В результате проделанной работы мы пришли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-  сохранению  физического и психического здоровья ребенка. И все это напрямую готовит его к успешному обучению в школе.</a:t>
            </a:r>
          </a:p>
          <a:p>
            <a:pPr algn="just"/>
            <a:r>
              <a:rPr lang="ru-RU" dirty="0" smtClean="0"/>
              <a:t>В дальнейшем мы будем продолжать искать новые методические приемы, которые будут способствовать развитию мелкой моторики рук, общей моторики, самостоятельности,   которые будут формировать интерес к различным видам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0654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305800" cy="10001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Рисунок 5" descr="liniia-75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3786190"/>
            <a:ext cx="2531166" cy="2609855"/>
          </a:xfrm>
          <a:prstGeom prst="rect">
            <a:avLst/>
          </a:prstGeom>
        </p:spPr>
      </p:pic>
      <p:pic>
        <p:nvPicPr>
          <p:cNvPr id="7" name="Рисунок 6" descr="080511_0650_refreshing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3714752"/>
            <a:ext cx="2500330" cy="2500330"/>
          </a:xfrm>
          <a:prstGeom prst="rect">
            <a:avLst/>
          </a:prstGeom>
        </p:spPr>
      </p:pic>
      <p:pic>
        <p:nvPicPr>
          <p:cNvPr id="8" name="Рисунок 7" descr="Пальч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286124"/>
            <a:ext cx="3032124" cy="3032124"/>
          </a:xfrm>
          <a:prstGeom prst="rect">
            <a:avLst/>
          </a:prstGeom>
        </p:spPr>
      </p:pic>
      <p:pic>
        <p:nvPicPr>
          <p:cNvPr id="9" name="Рисунок 8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57166"/>
            <a:ext cx="3500462" cy="196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Autofit/>
          </a:bodyPr>
          <a:lstStyle/>
          <a:p>
            <a:r>
              <a:rPr lang="ru-RU" sz="2400" dirty="0"/>
              <a:t>Совершенствовать предметно - развивающую среду для развития мелкой моторики</a:t>
            </a:r>
          </a:p>
          <a:p>
            <a:r>
              <a:rPr lang="ru-RU" sz="2400" dirty="0"/>
              <a:t>Развивать мелкую моторику рук, используя традиционные и нетрадиционные методы</a:t>
            </a:r>
          </a:p>
          <a:p>
            <a:r>
              <a:rPr lang="ru-RU" sz="2400" dirty="0"/>
              <a:t>Развивать умение действовать по словесным инструкциям педагога</a:t>
            </a:r>
          </a:p>
          <a:p>
            <a:r>
              <a:rPr lang="ru-RU" sz="2400" dirty="0"/>
              <a:t>Развивать творчество и креативность участников проекта</a:t>
            </a:r>
          </a:p>
          <a:p>
            <a:r>
              <a:rPr lang="ru-RU" sz="2400" dirty="0"/>
              <a:t>Совершенствование движений рук</a:t>
            </a:r>
          </a:p>
          <a:p>
            <a:r>
              <a:rPr lang="ru-RU" sz="2400" dirty="0"/>
              <a:t>Познакомить родителей с работой, которая проводится в группе по данной теме и её значении, привлечь их к совместной деятельности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При обследовании детей на начало учебного года у многих воспитанников выявлен низкий уровень развития мелкой </a:t>
            </a:r>
            <a:r>
              <a:rPr lang="ru-RU" sz="2400" dirty="0" smtClean="0"/>
              <a:t>моторики</a:t>
            </a:r>
          </a:p>
          <a:p>
            <a:pPr marL="0" indent="0"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hello_html_45a8a9e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501008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2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Гипотеза: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ru-RU" dirty="0" smtClean="0"/>
              <a:t>Если ребенку систематически развивать мелкую моторику пальцев рук, то он успешнее преодолеет трудности в умственном и физическом развитии</a:t>
            </a:r>
            <a:endParaRPr lang="ru-RU" dirty="0"/>
          </a:p>
        </p:txBody>
      </p:sp>
      <p:pic>
        <p:nvPicPr>
          <p:cNvPr id="4" name="Рисунок 3" descr="hello_html_m3f63729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064" y="4018052"/>
            <a:ext cx="3742928" cy="2129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578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Ожидаемый результат: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r>
              <a:rPr lang="ru-RU" sz="2800" dirty="0"/>
              <a:t>Наличие у детей</a:t>
            </a:r>
            <a:r>
              <a:rPr lang="ru-RU" sz="2800" b="1" dirty="0"/>
              <a:t> </a:t>
            </a:r>
            <a:r>
              <a:rPr lang="ru-RU" sz="2800" dirty="0"/>
              <a:t>интереса  к двигательной деятельности: упражнениям и пальчиковым играм</a:t>
            </a:r>
          </a:p>
          <a:p>
            <a:r>
              <a:rPr lang="ru-RU" sz="2800" dirty="0"/>
              <a:t>Развиты внимание и память</a:t>
            </a:r>
          </a:p>
          <a:p>
            <a:r>
              <a:rPr lang="ru-RU" sz="2800" dirty="0"/>
              <a:t>Прослеживается положительная динамика в развитии мелкой моторики</a:t>
            </a:r>
          </a:p>
          <a:p>
            <a:r>
              <a:rPr lang="ru-RU" sz="2800" dirty="0" smtClean="0"/>
              <a:t>Обогатилась эмоциональная  сфера</a:t>
            </a:r>
            <a:endParaRPr lang="ru-RU" sz="2800" dirty="0"/>
          </a:p>
          <a:p>
            <a:r>
              <a:rPr lang="ru-RU" sz="2800" dirty="0"/>
              <a:t>А</a:t>
            </a:r>
            <a:r>
              <a:rPr lang="ru-RU" sz="2800" dirty="0" smtClean="0"/>
              <a:t>ктивизировались  </a:t>
            </a:r>
            <a:r>
              <a:rPr lang="ru-RU" sz="2800" dirty="0"/>
              <a:t>познавательно - речевые и художественные способности</a:t>
            </a:r>
          </a:p>
          <a:p>
            <a:pPr marL="0" indent="0">
              <a:buNone/>
            </a:pPr>
            <a:r>
              <a:rPr lang="ru-RU" sz="28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3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Опрос родителей - анкета «Как развита моторика рук вашего ребенка?»</a:t>
            </a:r>
            <a:endParaRPr lang="ru-RU" dirty="0"/>
          </a:p>
          <a:p>
            <a:pPr algn="just"/>
            <a:r>
              <a:rPr lang="ru-RU" dirty="0" smtClean="0"/>
              <a:t>Родительское собрание - практикум </a:t>
            </a:r>
            <a:r>
              <a:rPr lang="ru-RU" b="1" dirty="0"/>
              <a:t>«</a:t>
            </a:r>
            <a:r>
              <a:rPr lang="ru-RU" dirty="0"/>
              <a:t>Развитие у ребенка мелкой моторики рук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 smtClean="0"/>
              <a:t>Размещение </a:t>
            </a:r>
            <a:r>
              <a:rPr lang="ru-RU" dirty="0"/>
              <a:t>наглядной информации на стенде родительского </a:t>
            </a:r>
            <a:r>
              <a:rPr lang="ru-RU" dirty="0" smtClean="0"/>
              <a:t>уголка:</a:t>
            </a:r>
            <a:r>
              <a:rPr lang="ru-RU" dirty="0"/>
              <a:t> </a:t>
            </a:r>
            <a:r>
              <a:rPr lang="ru-RU" i="1" dirty="0"/>
              <a:t>«Комплекс мер, способствующих развитию рук и ручной умелости»</a:t>
            </a:r>
            <a:r>
              <a:rPr lang="ru-RU" dirty="0"/>
              <a:t>, </a:t>
            </a:r>
            <a:r>
              <a:rPr lang="ru-RU" i="1" dirty="0"/>
              <a:t>«Игры на развитие мелкой моторики рук с предметами домашнего обихода»</a:t>
            </a:r>
            <a:r>
              <a:rPr lang="ru-RU" dirty="0"/>
              <a:t>, </a:t>
            </a:r>
            <a:r>
              <a:rPr lang="ru-RU" i="1" dirty="0" smtClean="0"/>
              <a:t> </a:t>
            </a:r>
            <a:r>
              <a:rPr lang="ru-RU" dirty="0" smtClean="0"/>
              <a:t>«</a:t>
            </a:r>
            <a:r>
              <a:rPr lang="ru-RU" dirty="0"/>
              <a:t>Упражнения для развития тактильной чувствительности и сложно координированных движений пальцев и кистей рук», </a:t>
            </a:r>
            <a:r>
              <a:rPr lang="ru-RU" i="1" dirty="0"/>
              <a:t>«Игровой самомассаж для кистей и пальцев»</a:t>
            </a:r>
            <a:r>
              <a:rPr lang="ru-RU" dirty="0"/>
              <a:t>, </a:t>
            </a:r>
            <a:r>
              <a:rPr lang="ru-RU" i="1" dirty="0"/>
              <a:t>«Чтобы пальчики писали</a:t>
            </a:r>
            <a:r>
              <a:rPr lang="ru-RU" i="1" dirty="0" smtClean="0"/>
              <a:t>»</a:t>
            </a:r>
            <a:endParaRPr lang="ru-RU" dirty="0" smtClean="0"/>
          </a:p>
          <a:p>
            <a:pPr algn="just"/>
            <a:r>
              <a:rPr lang="ru-RU" dirty="0" smtClean="0"/>
              <a:t>Изготовление дидактических пособий для развития мелкой моторики рук</a:t>
            </a:r>
          </a:p>
          <a:p>
            <a:pPr algn="just"/>
            <a:r>
              <a:rPr lang="ru-RU" dirty="0" smtClean="0"/>
              <a:t>Работа с родителями была ориентирована не только на формирование у них позитивного отношения к проводимой работе, но и на их активное участие в образовательном процессе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8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Собрание - практикум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0"/>
            <a:ext cx="275430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28800"/>
            <a:ext cx="2787774" cy="37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556792"/>
            <a:ext cx="275430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765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2453</TotalTime>
  <Words>506</Words>
  <Application>Microsoft Office PowerPoint</Application>
  <PresentationFormat>Экран (4:3)</PresentationFormat>
  <Paragraphs>108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       Муниципальное дошкольное образовательное учреждение «Детский  сад «Малыш»</vt:lpstr>
      <vt:lpstr>Актуальность:</vt:lpstr>
      <vt:lpstr>Цель:</vt:lpstr>
      <vt:lpstr>Задачи:</vt:lpstr>
      <vt:lpstr>Проблема:</vt:lpstr>
      <vt:lpstr>Гипотеза:</vt:lpstr>
      <vt:lpstr>Ожидаемый результат:</vt:lpstr>
      <vt:lpstr>Работа с родителями:</vt:lpstr>
      <vt:lpstr>Собрание - практикум</vt:lpstr>
      <vt:lpstr>Слайд 10</vt:lpstr>
      <vt:lpstr>Этапы проекта:</vt:lpstr>
      <vt:lpstr>1. Подготовительный этап:</vt:lpstr>
      <vt:lpstr>2. Основной этап:</vt:lpstr>
      <vt:lpstr>«Ум ребенка находится на кончиках его пальцев».  В.А. Сухомлинский  </vt:lpstr>
      <vt:lpstr>Значение пальчиковых игр: </vt:lpstr>
      <vt:lpstr>Упражнения пальчиковой гимнастики</vt:lpstr>
      <vt:lpstr>Пальчиковые игры с мячиками и кольцом Су-Джоки </vt:lpstr>
      <vt:lpstr>Массаж рук с помощью подручных предметов</vt:lpstr>
      <vt:lpstr>Слайд 19</vt:lpstr>
      <vt:lpstr>Художественное творчество</vt:lpstr>
      <vt:lpstr>Художественное творчество</vt:lpstr>
      <vt:lpstr>Слайд 22</vt:lpstr>
      <vt:lpstr>Хромотерапия </vt:lpstr>
      <vt:lpstr>Слайд 24</vt:lpstr>
      <vt:lpstr>Подарки мамам</vt:lpstr>
      <vt:lpstr>Театрализованная деятельность</vt:lpstr>
      <vt:lpstr>Гидромассаж</vt:lpstr>
      <vt:lpstr>Рисование на песке, игры с ракушками, пугавицами, камнями</vt:lpstr>
      <vt:lpstr>Слайд 29</vt:lpstr>
      <vt:lpstr>Настольно-дидактические игры</vt:lpstr>
      <vt:lpstr>Слайд 31</vt:lpstr>
      <vt:lpstr>Слайд 32</vt:lpstr>
      <vt:lpstr>3. Заключительный этап:</vt:lpstr>
      <vt:lpstr>Выставка детских работ</vt:lpstr>
      <vt:lpstr>Слайд 35</vt:lpstr>
      <vt:lpstr>Результативность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«Пальчиковые игры как средство развития речи у детей раннего и младшего дошкольного возраста»</dc:title>
  <dc:creator>Volodya</dc:creator>
  <cp:lastModifiedBy>1</cp:lastModifiedBy>
  <cp:revision>212</cp:revision>
  <dcterms:created xsi:type="dcterms:W3CDTF">2018-04-04T15:51:09Z</dcterms:created>
  <dcterms:modified xsi:type="dcterms:W3CDTF">2022-03-12T19:31:59Z</dcterms:modified>
</cp:coreProperties>
</file>