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5" r:id="rId2"/>
    <p:sldId id="257" r:id="rId3"/>
    <p:sldId id="282" r:id="rId4"/>
    <p:sldId id="283" r:id="rId5"/>
    <p:sldId id="284" r:id="rId6"/>
    <p:sldId id="259" r:id="rId7"/>
    <p:sldId id="261" r:id="rId8"/>
    <p:sldId id="262" r:id="rId9"/>
    <p:sldId id="264" r:id="rId10"/>
    <p:sldId id="258" r:id="rId11"/>
    <p:sldId id="265" r:id="rId12"/>
    <p:sldId id="277" r:id="rId13"/>
    <p:sldId id="266" r:id="rId14"/>
    <p:sldId id="267" r:id="rId15"/>
    <p:sldId id="268" r:id="rId16"/>
    <p:sldId id="269" r:id="rId17"/>
    <p:sldId id="276" r:id="rId18"/>
    <p:sldId id="292" r:id="rId19"/>
    <p:sldId id="302" r:id="rId20"/>
    <p:sldId id="274" r:id="rId21"/>
    <p:sldId id="273" r:id="rId22"/>
    <p:sldId id="271" r:id="rId23"/>
    <p:sldId id="299" r:id="rId24"/>
    <p:sldId id="303" r:id="rId25"/>
    <p:sldId id="286" r:id="rId26"/>
    <p:sldId id="287" r:id="rId27"/>
    <p:sldId id="288" r:id="rId28"/>
    <p:sldId id="296" r:id="rId29"/>
    <p:sldId id="297" r:id="rId30"/>
    <p:sldId id="301" r:id="rId31"/>
    <p:sldId id="298" r:id="rId32"/>
    <p:sldId id="300" r:id="rId33"/>
    <p:sldId id="290" r:id="rId34"/>
    <p:sldId id="291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6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9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0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2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7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7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7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1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1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7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8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0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0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8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4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C173FE-0EAB-44CC-AAB2-710F6A8497EA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26301D-088D-48C5-A534-66C6A3BD7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6" y="947624"/>
            <a:ext cx="8940467" cy="496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Задачи</a:t>
            </a:r>
            <a:r>
              <a:rPr lang="ru-RU" sz="2800" b="1" dirty="0">
                <a:latin typeface="+mj-lt"/>
              </a:rPr>
              <a:t>:</a:t>
            </a:r>
            <a:endParaRPr lang="ru-RU" sz="2800" dirty="0">
              <a:latin typeface="+mj-lt"/>
            </a:endParaRPr>
          </a:p>
          <a:p>
            <a:endParaRPr lang="ru-RU" sz="2400" b="1" dirty="0" smtClean="0"/>
          </a:p>
          <a:p>
            <a:r>
              <a:rPr lang="ru-RU" sz="2400" b="1" dirty="0" smtClean="0"/>
              <a:t>Познавательное развитие:</a:t>
            </a:r>
            <a:r>
              <a:rPr lang="ru-RU" sz="2400" b="1" dirty="0"/>
              <a:t> </a:t>
            </a:r>
            <a:r>
              <a:rPr lang="ru-RU" sz="2400" dirty="0"/>
              <a:t>расширение представлений у детей о неживой природе (о песке) посредством выполнения экспериментальной деятельности;</a:t>
            </a:r>
          </a:p>
          <a:p>
            <a:r>
              <a:rPr lang="ru-RU" sz="2400" b="1" dirty="0" smtClean="0"/>
              <a:t>Коммуникативное развитие:</a:t>
            </a:r>
            <a:r>
              <a:rPr lang="ru-RU" sz="2400" dirty="0"/>
              <a:t> развитие познавательно-исследовательской деятельности в процессе свободного общения со сверстниками и взрослыми; обогащение словарного запаса, развитие связной речи, коммуникативных навыков.</a:t>
            </a:r>
          </a:p>
          <a:p>
            <a:r>
              <a:rPr lang="ru-RU" sz="2400" b="1" dirty="0" smtClean="0"/>
              <a:t>Социализация:</a:t>
            </a:r>
            <a:r>
              <a:rPr lang="ru-RU" sz="2400" b="1" dirty="0"/>
              <a:t> </a:t>
            </a:r>
            <a:r>
              <a:rPr lang="ru-RU" sz="2400" dirty="0"/>
              <a:t>развитие умения работать в малых группах;</a:t>
            </a:r>
          </a:p>
          <a:p>
            <a:r>
              <a:rPr lang="ru-RU" sz="2400" b="1" dirty="0" smtClean="0"/>
              <a:t>Художественное творчество:</a:t>
            </a:r>
            <a:r>
              <a:rPr lang="ru-RU" sz="2400" b="1" dirty="0"/>
              <a:t> </a:t>
            </a:r>
            <a:r>
              <a:rPr lang="ru-RU" sz="2400" dirty="0" smtClean="0"/>
              <a:t>приобщение </a:t>
            </a:r>
            <a:r>
              <a:rPr lang="ru-RU" sz="2400" dirty="0"/>
              <a:t>детей к изобразительной деятельности, при использовании нетрадиционной техники изобразительного искусства (</a:t>
            </a:r>
            <a:r>
              <a:rPr lang="ru-RU" sz="2400" dirty="0" err="1"/>
              <a:t>пескография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46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Ожидаемые </a:t>
            </a:r>
            <a:r>
              <a:rPr lang="ru-RU" sz="2800" b="1" dirty="0">
                <a:latin typeface="+mj-lt"/>
              </a:rPr>
              <a:t>результаты:</a:t>
            </a:r>
          </a:p>
          <a:p>
            <a:endParaRPr lang="ru-RU" sz="2400" dirty="0" smtClean="0"/>
          </a:p>
          <a:p>
            <a:r>
              <a:rPr lang="ru-RU" sz="2400" dirty="0" smtClean="0"/>
              <a:t>• развиты высшие психические функции</a:t>
            </a:r>
            <a:r>
              <a:rPr lang="ru-RU" sz="2400" dirty="0"/>
              <a:t> (</a:t>
            </a:r>
            <a:r>
              <a:rPr lang="ru-RU" sz="2400" dirty="0" smtClean="0"/>
              <a:t>внимание, память, мышление, восприятие, воображение);</a:t>
            </a:r>
            <a:endParaRPr lang="ru-RU" sz="2400" dirty="0"/>
          </a:p>
          <a:p>
            <a:r>
              <a:rPr lang="ru-RU" sz="2400" dirty="0"/>
              <a:t>• </a:t>
            </a:r>
            <a:r>
              <a:rPr lang="ru-RU" sz="2400" dirty="0" smtClean="0"/>
              <a:t>стабилизировано эмоциональное состояние </a:t>
            </a:r>
            <a:r>
              <a:rPr lang="ru-RU" sz="2400" dirty="0"/>
              <a:t>детей и их психофизическое оздоровление;</a:t>
            </a:r>
          </a:p>
          <a:p>
            <a:r>
              <a:rPr lang="ru-RU" sz="2400" dirty="0"/>
              <a:t>• </a:t>
            </a:r>
            <a:r>
              <a:rPr lang="ru-RU" sz="2400" dirty="0" smtClean="0"/>
              <a:t>развиты познавательные способности, тактильная чувствительность, мелкая моторика;</a:t>
            </a:r>
            <a:endParaRPr lang="ru-RU" sz="2400" dirty="0"/>
          </a:p>
          <a:p>
            <a:r>
              <a:rPr lang="ru-RU" sz="2400" dirty="0" smtClean="0"/>
              <a:t>•</a:t>
            </a:r>
            <a:r>
              <a:rPr lang="ru-RU" sz="2400" dirty="0" smtClean="0"/>
              <a:t>совершенствуется </a:t>
            </a:r>
            <a:r>
              <a:rPr lang="ru-RU" sz="2400" dirty="0"/>
              <a:t>личностное развитие ребенка и развитие его индивидуальных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8728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Риски:</a:t>
            </a:r>
            <a:endParaRPr lang="ru-RU" sz="2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Низкий познавательный интерес </a:t>
            </a:r>
            <a:r>
              <a:rPr lang="ru-RU" sz="2400" dirty="0" smtClean="0"/>
              <a:t>детей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Низкая информированность  </a:t>
            </a:r>
            <a:r>
              <a:rPr lang="ru-RU" sz="2400" dirty="0" smtClean="0"/>
              <a:t>родителей</a:t>
            </a:r>
            <a:endParaRPr lang="ru-RU" sz="2400" dirty="0"/>
          </a:p>
          <a:p>
            <a:endParaRPr lang="ru-RU" sz="2400" b="1" dirty="0" smtClean="0"/>
          </a:p>
          <a:p>
            <a:r>
              <a:rPr lang="ru-RU" sz="2800" b="1" dirty="0" smtClean="0">
                <a:latin typeface="+mj-lt"/>
              </a:rPr>
              <a:t>Предупреждение рисков:</a:t>
            </a:r>
            <a:endParaRPr lang="ru-RU" sz="2800" dirty="0">
              <a:latin typeface="+mj-lt"/>
            </a:endParaRPr>
          </a:p>
          <a:p>
            <a:r>
              <a:rPr lang="ru-RU" sz="2400" dirty="0"/>
              <a:t>Для повышения познавательного интереса детей и их родителей провести в группе работу по разъяснению запланированных задач по </a:t>
            </a:r>
            <a:r>
              <a:rPr lang="ru-RU" sz="2400" dirty="0" smtClean="0"/>
              <a:t>проекту </a:t>
            </a:r>
            <a:r>
              <a:rPr lang="ru-RU" sz="2400" dirty="0"/>
              <a:t>«Волшебный песок», привлечь родителей к активному участию в проекте совместно со своими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7997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Тип</a:t>
            </a:r>
            <a:r>
              <a:rPr lang="ru-RU" sz="2800" b="1" dirty="0">
                <a:latin typeface="+mj-lt"/>
                <a:cs typeface="Times New Roman" pitchFamily="18" charset="0"/>
              </a:rPr>
              <a:t> проекта: </a:t>
            </a:r>
            <a:r>
              <a:rPr lang="ru-RU" sz="2400" dirty="0" smtClean="0">
                <a:cs typeface="Times New Roman" pitchFamily="18" charset="0"/>
              </a:rPr>
              <a:t>игровой,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творческий,  познавательно </a:t>
            </a:r>
            <a:r>
              <a:rPr lang="ru-RU" sz="2400" dirty="0">
                <a:cs typeface="Times New Roman" pitchFamily="18" charset="0"/>
              </a:rPr>
              <a:t>- </a:t>
            </a:r>
            <a:r>
              <a:rPr lang="ru-RU" sz="2400" dirty="0" smtClean="0">
                <a:cs typeface="Times New Roman" pitchFamily="18" charset="0"/>
              </a:rPr>
              <a:t>экспериментальный.</a:t>
            </a:r>
            <a:endParaRPr lang="ru-RU" sz="2400" dirty="0">
              <a:cs typeface="Times New Roman" pitchFamily="18" charset="0"/>
            </a:endParaRP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Участники</a:t>
            </a:r>
            <a:r>
              <a:rPr lang="ru-RU" sz="2800" b="1" dirty="0">
                <a:latin typeface="+mj-lt"/>
                <a:cs typeface="Times New Roman" pitchFamily="18" charset="0"/>
              </a:rPr>
              <a:t>:</a:t>
            </a:r>
            <a:r>
              <a:rPr lang="ru-RU" sz="2400" dirty="0">
                <a:cs typeface="Times New Roman" pitchFamily="18" charset="0"/>
              </a:rPr>
              <a:t> дети </a:t>
            </a:r>
            <a:r>
              <a:rPr lang="ru-RU" sz="2400" dirty="0" smtClean="0">
                <a:cs typeface="Times New Roman" pitchFamily="18" charset="0"/>
              </a:rPr>
              <a:t>группы, воспитатели</a:t>
            </a:r>
            <a:r>
              <a:rPr lang="ru-RU" sz="2400" dirty="0">
                <a:cs typeface="Times New Roman" pitchFamily="18" charset="0"/>
              </a:rPr>
              <a:t>, родители.</a:t>
            </a:r>
          </a:p>
          <a:p>
            <a:r>
              <a:rPr lang="ru-RU" sz="2400" b="1" dirty="0" smtClean="0">
                <a:cs typeface="Times New Roman" pitchFamily="18" charset="0"/>
              </a:rPr>
              <a:t>Продолжительность</a:t>
            </a:r>
            <a:r>
              <a:rPr lang="ru-RU" sz="2400" b="1" dirty="0">
                <a:cs typeface="Times New Roman" pitchFamily="18" charset="0"/>
              </a:rPr>
              <a:t>: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долгосрочный</a:t>
            </a: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Принципы </a:t>
            </a:r>
            <a:r>
              <a:rPr lang="ru-RU" sz="2800" b="1" dirty="0">
                <a:latin typeface="+mj-lt"/>
                <a:cs typeface="Times New Roman" pitchFamily="18" charset="0"/>
              </a:rPr>
              <a:t>создания проекта:</a:t>
            </a:r>
          </a:p>
          <a:p>
            <a:r>
              <a:rPr lang="ru-RU" sz="2400" dirty="0">
                <a:cs typeface="Times New Roman" pitchFamily="18" charset="0"/>
              </a:rPr>
              <a:t>- принцип развивающего образования, целью которого является развитие ребенка;</a:t>
            </a:r>
          </a:p>
          <a:p>
            <a:r>
              <a:rPr lang="ru-RU" sz="2400" dirty="0">
                <a:cs typeface="Times New Roman" pitchFamily="18" charset="0"/>
              </a:rPr>
              <a:t>- единство воспитательных, развивающих и обучающих целей и задач процесса образования детей;</a:t>
            </a:r>
          </a:p>
          <a:p>
            <a:r>
              <a:rPr lang="ru-RU" sz="2400" dirty="0">
                <a:cs typeface="Times New Roman" pitchFamily="18" charset="0"/>
              </a:rPr>
              <a:t>- интеграции образовательных областей в соответствии с возрастными возможностями и особенностями детей;</a:t>
            </a:r>
          </a:p>
          <a:p>
            <a:r>
              <a:rPr lang="ru-RU" sz="2400" dirty="0">
                <a:cs typeface="Times New Roman" pitchFamily="18" charset="0"/>
              </a:rPr>
              <a:t>- решение программных образовательных задач в совместной деятельности взрослого и </a:t>
            </a:r>
            <a:r>
              <a:rPr lang="ru-RU" sz="2400" dirty="0" smtClean="0">
                <a:cs typeface="Times New Roman" pitchFamily="18" charset="0"/>
              </a:rPr>
              <a:t>детей, </a:t>
            </a:r>
            <a:r>
              <a:rPr lang="ru-RU" sz="2400" dirty="0">
                <a:cs typeface="Times New Roman" pitchFamily="18" charset="0"/>
              </a:rPr>
              <a:t>и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403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Этапы</a:t>
            </a:r>
            <a:r>
              <a:rPr lang="ru-RU" sz="2800" b="1" dirty="0">
                <a:solidFill>
                  <a:srgbClr val="11111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проекта:</a:t>
            </a:r>
            <a:endParaRPr lang="ru-RU" sz="2800" b="1" dirty="0">
              <a:latin typeface="+mj-lt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111111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. Подготовительный:</a:t>
            </a:r>
            <a:endParaRPr lang="ru-RU" sz="2400" b="1" dirty="0"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определение проблемы, цели, задач проекта</a:t>
            </a:r>
            <a:endParaRPr lang="ru-RU" sz="2400" dirty="0">
              <a:cs typeface="Times New Roman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/>
              <a:t>подбор </a:t>
            </a:r>
            <a:r>
              <a:rPr lang="ru-RU" sz="2400" dirty="0"/>
              <a:t>программно-методического обеспечения.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пополнение развивающей среды</a:t>
            </a:r>
            <a:endParaRPr lang="ru-RU" sz="2400" dirty="0"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• составление плана проектной деятельности</a:t>
            </a:r>
            <a:endParaRPr lang="ru-RU" sz="2400" dirty="0"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111111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. Основной </a:t>
            </a:r>
            <a:r>
              <a:rPr lang="ru-RU" sz="2400" b="1" i="1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(выполнение проекта)</a:t>
            </a:r>
            <a:endParaRPr lang="ru-RU" sz="2400" b="1" dirty="0"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Социально-личностное развитие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cs typeface="Times New Roman" pitchFamily="18" charset="0"/>
              </a:rPr>
              <a:t>Игровая деятельность: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Игры </a:t>
            </a:r>
            <a:r>
              <a:rPr lang="ru-RU" sz="2400" dirty="0">
                <a:cs typeface="Times New Roman" pitchFamily="18" charset="0"/>
              </a:rPr>
              <a:t>с </a:t>
            </a:r>
            <a:r>
              <a:rPr lang="ru-RU" sz="2400" dirty="0" smtClean="0">
                <a:cs typeface="Times New Roman" pitchFamily="18" charset="0"/>
              </a:rPr>
              <a:t>песком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КОП (краткосрочная образовательная практика)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i="1" u="sng" dirty="0" smtClean="0">
                <a:cs typeface="Times New Roman" pitchFamily="18" charset="0"/>
              </a:rPr>
              <a:t>Безопасность</a:t>
            </a:r>
            <a:r>
              <a:rPr lang="ru-RU" sz="2400" i="1" u="sng" dirty="0">
                <a:cs typeface="Times New Roman" pitchFamily="18" charset="0"/>
              </a:rPr>
              <a:t>:</a:t>
            </a:r>
            <a:r>
              <a:rPr lang="ru-RU" sz="2400" i="1" dirty="0"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Беседа – знакомство с правилами поведения в песочнице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u="sng" dirty="0" smtClean="0"/>
          </a:p>
          <a:p>
            <a:r>
              <a:rPr lang="ru-RU" sz="2400" i="1" u="sng" dirty="0"/>
              <a:t> </a:t>
            </a:r>
            <a:r>
              <a:rPr lang="ru-RU" sz="2400" i="1" u="sng" dirty="0" smtClean="0"/>
              <a:t>    Труд</a:t>
            </a:r>
            <a:r>
              <a:rPr lang="ru-RU" sz="2400" i="1" u="sng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Помощь взрослым в уборке после игр с песком</a:t>
            </a:r>
          </a:p>
          <a:p>
            <a:r>
              <a:rPr lang="ru-RU" sz="2400" b="1" dirty="0" smtClean="0"/>
              <a:t>Познавательно-речевое </a:t>
            </a:r>
            <a:r>
              <a:rPr lang="ru-RU" sz="2400" b="1" dirty="0"/>
              <a:t>развитие</a:t>
            </a:r>
          </a:p>
          <a:p>
            <a:r>
              <a:rPr lang="ru-RU" sz="2400" i="1" u="sng" dirty="0" smtClean="0"/>
              <a:t>Беседы </a:t>
            </a:r>
            <a:r>
              <a:rPr lang="ru-RU" sz="2400" i="1" u="sng" dirty="0"/>
              <a:t>о свойствах </a:t>
            </a:r>
            <a:r>
              <a:rPr lang="ru-RU" sz="2400" i="1" u="sng" dirty="0" smtClean="0"/>
              <a:t>песка: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«Как добывают песок»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"Из чего состоит песок</a:t>
            </a:r>
            <a:r>
              <a:rPr lang="ru-RU" sz="2400" dirty="0" smtClean="0"/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"</a:t>
            </a:r>
            <a:r>
              <a:rPr lang="ru-RU" sz="2400" dirty="0"/>
              <a:t>Какой бывает песок"</a:t>
            </a:r>
          </a:p>
          <a:p>
            <a:r>
              <a:rPr lang="ru-RU" sz="2400" i="1" u="sng" dirty="0" smtClean="0"/>
              <a:t>Познание</a:t>
            </a:r>
            <a:r>
              <a:rPr lang="ru-RU" sz="2400" i="1" u="sng" dirty="0"/>
              <a:t>: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Опытно экспериментальная деятельность </a:t>
            </a:r>
            <a:r>
              <a:rPr lang="ru-RU" sz="2400" dirty="0"/>
              <a:t>с песком</a:t>
            </a:r>
          </a:p>
          <a:p>
            <a:r>
              <a:rPr lang="ru-RU" sz="2400" i="1" u="sng" dirty="0" smtClean="0"/>
              <a:t>Художественная </a:t>
            </a:r>
            <a:r>
              <a:rPr lang="ru-RU" sz="2400" i="1" u="sng" dirty="0"/>
              <a:t>литература: </a:t>
            </a:r>
            <a:endParaRPr lang="ru-RU" sz="2400" i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Чтение </a:t>
            </a:r>
            <a:r>
              <a:rPr lang="ru-RU" sz="2400" dirty="0"/>
              <a:t>стихов о песке</a:t>
            </a:r>
          </a:p>
          <a:p>
            <a:r>
              <a:rPr lang="ru-RU" sz="2400" i="1" u="sng" dirty="0" smtClean="0"/>
              <a:t>Театрализованная </a:t>
            </a:r>
            <a:r>
              <a:rPr lang="ru-RU" sz="2400" i="1" u="sng" dirty="0"/>
              <a:t>деятельность: </a:t>
            </a:r>
            <a:endParaRPr lang="ru-RU" sz="2400" i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Создание </a:t>
            </a:r>
            <a:r>
              <a:rPr lang="ru-RU" sz="2400" dirty="0"/>
              <a:t>и заселение песочной </a:t>
            </a:r>
            <a:r>
              <a:rPr lang="ru-RU" sz="2400" dirty="0" smtClean="0"/>
              <a:t>страны</a:t>
            </a:r>
          </a:p>
          <a:p>
            <a:r>
              <a:rPr lang="ru-RU" sz="2400" b="1" dirty="0" smtClean="0"/>
              <a:t>Художественно-эстетическое </a:t>
            </a:r>
            <a:r>
              <a:rPr lang="ru-RU" sz="2400" b="1" dirty="0"/>
              <a:t>развитие: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КОП (краткосрочная образовательная практика)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345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3</a:t>
            </a:r>
            <a:r>
              <a:rPr lang="ru-RU" sz="2400" b="1" dirty="0">
                <a:latin typeface="+mj-lt"/>
              </a:rPr>
              <a:t>. Работа с родителями:</a:t>
            </a:r>
          </a:p>
          <a:p>
            <a:r>
              <a:rPr lang="ru-RU" sz="2400" i="1" u="sng" dirty="0" smtClean="0"/>
              <a:t>Обогащение </a:t>
            </a:r>
            <a:r>
              <a:rPr lang="ru-RU" sz="2400" i="1" u="sng" dirty="0"/>
              <a:t>развивающей </a:t>
            </a:r>
            <a:r>
              <a:rPr lang="ru-RU" sz="2400" i="1" u="sng" dirty="0" smtClean="0"/>
              <a:t>среды: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Изготовление настольной песочницы</a:t>
            </a:r>
            <a:endParaRPr lang="ru-RU" sz="2400" dirty="0"/>
          </a:p>
          <a:p>
            <a:r>
              <a:rPr lang="ru-RU" sz="2400" i="1" u="sng" dirty="0" smtClean="0"/>
              <a:t>Консультации:</a:t>
            </a:r>
            <a:r>
              <a:rPr lang="ru-RU" sz="2400" dirty="0"/>
              <a:t> 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«Песочная терапия»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/>
              <a:t>Игры с песком</a:t>
            </a:r>
            <a:r>
              <a:rPr lang="ru-RU" sz="2400" dirty="0" smtClean="0"/>
              <a:t>»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931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Оборудование </a:t>
            </a:r>
            <a:r>
              <a:rPr lang="ru-RU" sz="2800" b="1" dirty="0">
                <a:latin typeface="+mj-lt"/>
              </a:rPr>
              <a:t>для игр с песком</a:t>
            </a:r>
          </a:p>
          <a:p>
            <a:r>
              <a:rPr lang="ru-RU" sz="2800" b="1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Настольная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400" dirty="0" smtClean="0"/>
              <a:t>песочница </a:t>
            </a:r>
            <a:r>
              <a:rPr lang="ru-RU" sz="2400" dirty="0"/>
              <a:t>представляет собой деревянный ящик.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6" name="Рисунок 5" descr="IMG_20201007_143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371" y="1988840"/>
            <a:ext cx="307834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1002_074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307834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90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     Световой стол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Sand</a:t>
            </a:r>
            <a:r>
              <a:rPr lang="ru-RU" sz="2400" i="1" dirty="0" smtClean="0"/>
              <a:t> </a:t>
            </a:r>
            <a:r>
              <a:rPr lang="ru-RU" sz="2400" i="1" dirty="0" err="1"/>
              <a:t>art</a:t>
            </a:r>
            <a:r>
              <a:rPr lang="ru-RU" sz="2400" i="1" dirty="0"/>
              <a:t>, т. е. "искусство </a:t>
            </a:r>
            <a:r>
              <a:rPr lang="ru-RU" sz="2400" i="1" dirty="0" smtClean="0"/>
              <a:t>песка«)</a:t>
            </a:r>
            <a:endParaRPr lang="ru-RU" sz="2400" i="1" dirty="0"/>
          </a:p>
        </p:txBody>
      </p:sp>
      <p:pic>
        <p:nvPicPr>
          <p:cNvPr id="5" name="Рисунок 4" descr="IMG-20210428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94746" y="425667"/>
            <a:ext cx="4626515" cy="616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56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7"/>
            <a:ext cx="6798734" cy="1296144"/>
          </a:xfrm>
        </p:spPr>
        <p:txBody>
          <a:bodyPr/>
          <a:lstStyle/>
          <a:p>
            <a:r>
              <a:rPr lang="ru-RU" dirty="0" smtClean="0"/>
              <a:t>Кинетический песок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18" y="1988840"/>
            <a:ext cx="5262430" cy="394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«Наилучшая для малыша та игрушка, которую он может заставить по-разному изменяться; для маленьких детей наилучшая игрушка - это куча песка»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                                                                                 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                                                             К.Д. Ушинский                     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работы можно использовать:    Цветной песок Кварцевый песок Кинетический пес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250"/>
            <a:ext cx="849694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5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    Игровые принадлежности:</a:t>
            </a:r>
            <a:endParaRPr lang="ru-RU" sz="2800" b="1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3599" y="644691"/>
            <a:ext cx="3312368" cy="441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38184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74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     Основные </a:t>
            </a:r>
            <a:r>
              <a:rPr lang="ru-RU" sz="2800" b="1" dirty="0">
                <a:latin typeface="+mj-lt"/>
              </a:rPr>
              <a:t>способы работы с песком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20201002_103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2481"/>
            <a:ext cx="3528392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201002_103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3972" y="1155058"/>
            <a:ext cx="3556460" cy="474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6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10428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0122" y="600967"/>
            <a:ext cx="286231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10428-WA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540803"/>
            <a:ext cx="2664296" cy="379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29_154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291632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10428-WA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48680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212976"/>
            <a:ext cx="4151955" cy="3113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1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 нас есть </a:t>
            </a:r>
            <a:r>
              <a:rPr lang="ru-RU" sz="2800" b="1" dirty="0"/>
              <a:t>свой </a:t>
            </a:r>
            <a:r>
              <a:rPr lang="ru-RU" sz="2800" b="1" dirty="0" smtClean="0"/>
              <a:t>ритуал</a:t>
            </a:r>
            <a:r>
              <a:rPr lang="ru-RU" sz="2800" dirty="0"/>
              <a:t>:</a:t>
            </a:r>
            <a:endParaRPr lang="ru-RU" sz="2800" dirty="0" smtClean="0"/>
          </a:p>
          <a:p>
            <a:pPr algn="ctr"/>
            <a:r>
              <a:rPr lang="ru-RU" sz="2400" dirty="0" smtClean="0"/>
              <a:t>Мы </a:t>
            </a:r>
            <a:r>
              <a:rPr lang="ru-RU" sz="2400" dirty="0"/>
              <a:t>знакомим </a:t>
            </a:r>
            <a:r>
              <a:rPr lang="ru-RU" sz="2400" dirty="0" smtClean="0"/>
              <a:t>детей </a:t>
            </a:r>
            <a:r>
              <a:rPr lang="ru-RU" sz="2400" dirty="0"/>
              <a:t>с правилами поведения в песочнице (чем младше дети, тем короче правила</a:t>
            </a:r>
            <a:r>
              <a:rPr lang="ru-RU" sz="2400" dirty="0" smtClean="0"/>
              <a:t>) </a:t>
            </a:r>
          </a:p>
          <a:p>
            <a:endParaRPr lang="ru-RU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400" dirty="0"/>
          </a:p>
        </p:txBody>
      </p:sp>
      <p:pic>
        <p:nvPicPr>
          <p:cNvPr id="4" name="Рисунок 3" descr="IMG_20201007_153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55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За соблюдением правил следит «Песочный человечек</a:t>
            </a:r>
            <a:r>
              <a:rPr lang="ru-RU" sz="2800" b="1" dirty="0" smtClean="0">
                <a:latin typeface="+mj-lt"/>
              </a:rPr>
              <a:t>» </a:t>
            </a:r>
            <a:endParaRPr lang="ru-RU" sz="2800" b="1" dirty="0">
              <a:latin typeface="+mj-lt"/>
            </a:endParaRPr>
          </a:p>
          <a:p>
            <a:r>
              <a:rPr lang="ru-RU" sz="2000" b="1" dirty="0" smtClean="0"/>
              <a:t>Я открою </a:t>
            </a:r>
            <a:r>
              <a:rPr lang="ru-RU" sz="2000" b="1" dirty="0"/>
              <a:t>вам секреты,</a:t>
            </a:r>
          </a:p>
          <a:p>
            <a:r>
              <a:rPr lang="ru-RU" sz="2000" b="1" dirty="0"/>
              <a:t>Только надо знать при этом</a:t>
            </a:r>
          </a:p>
          <a:p>
            <a:r>
              <a:rPr lang="ru-RU" sz="2000" b="1" dirty="0"/>
              <a:t>Правила моей </a:t>
            </a:r>
            <a:r>
              <a:rPr lang="ru-RU" sz="2000" b="1" dirty="0" smtClean="0"/>
              <a:t>страны                                                           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</a:t>
            </a:r>
            <a:r>
              <a:rPr lang="ru-RU" sz="2000" b="1" dirty="0" smtClean="0"/>
              <a:t>Очень </a:t>
            </a:r>
            <a:r>
              <a:rPr lang="ru-RU" sz="2000" b="1" dirty="0"/>
              <a:t>все они просты!</a:t>
            </a:r>
          </a:p>
          <a:p>
            <a:r>
              <a:rPr lang="ru-RU" sz="2000" b="1" dirty="0"/>
              <a:t>Я сейчас их изложу</a:t>
            </a:r>
            <a:br>
              <a:rPr lang="ru-RU" sz="2000" b="1" dirty="0"/>
            </a:br>
            <a:r>
              <a:rPr lang="ru-RU" sz="2000" b="1" dirty="0"/>
              <a:t>И запомнить попрошу!</a:t>
            </a:r>
            <a:br>
              <a:rPr lang="ru-RU" sz="2000" b="1" dirty="0"/>
            </a:br>
            <a:r>
              <a:rPr lang="ru-RU" sz="2000" b="1" dirty="0"/>
              <a:t>Вредных нет у нас в стране —</a:t>
            </a:r>
            <a:br>
              <a:rPr lang="ru-RU" sz="2000" b="1" dirty="0"/>
            </a:br>
            <a:r>
              <a:rPr lang="ru-RU" sz="2000" b="1" dirty="0"/>
              <a:t>Ведь не место им в песке!</a:t>
            </a:r>
          </a:p>
          <a:p>
            <a:r>
              <a:rPr lang="ru-RU" sz="2000" b="1" dirty="0"/>
              <a:t>Здесь нельзя кусаться, драться!</a:t>
            </a:r>
          </a:p>
          <a:p>
            <a:r>
              <a:rPr lang="ru-RU" sz="2000" b="1" dirty="0"/>
              <a:t>И нельзя песком кидаться!</a:t>
            </a:r>
          </a:p>
          <a:p>
            <a:r>
              <a:rPr lang="ru-RU" sz="2000" b="1" dirty="0"/>
              <a:t>Никого не обижать,</a:t>
            </a:r>
          </a:p>
          <a:p>
            <a:r>
              <a:rPr lang="ru-RU" sz="2000" b="1" dirty="0"/>
              <a:t>Стран чужих не разорять!</a:t>
            </a:r>
          </a:p>
          <a:p>
            <a:r>
              <a:rPr lang="ru-RU" sz="2000" b="1" dirty="0"/>
              <a:t>Песок — мирная страна</a:t>
            </a:r>
            <a:br>
              <a:rPr lang="ru-RU" sz="2000" b="1" dirty="0"/>
            </a:br>
            <a:r>
              <a:rPr lang="ru-RU" sz="2000" b="1" dirty="0"/>
              <a:t>Можно строить и чудить,</a:t>
            </a:r>
            <a:br>
              <a:rPr lang="ru-RU" sz="2000" b="1" dirty="0"/>
            </a:br>
            <a:r>
              <a:rPr lang="ru-RU" sz="2000" b="1" dirty="0"/>
              <a:t>Можно много сотворить:</a:t>
            </a:r>
            <a:br>
              <a:rPr lang="ru-RU" sz="2000" b="1" dirty="0"/>
            </a:br>
            <a:r>
              <a:rPr lang="ru-RU" sz="2000" b="1" dirty="0"/>
              <a:t>Горы, реки и моря,</a:t>
            </a:r>
            <a:br>
              <a:rPr lang="ru-RU" sz="2000" b="1" dirty="0"/>
            </a:br>
            <a:r>
              <a:rPr lang="ru-RU" sz="2000" b="1" dirty="0"/>
              <a:t>Чтобы жизнь вокруг была</a:t>
            </a:r>
            <a:br>
              <a:rPr lang="ru-RU" sz="2000" b="1" dirty="0"/>
            </a:br>
            <a:r>
              <a:rPr lang="ru-RU" sz="2000" b="1" dirty="0"/>
              <a:t>Все вы поняли меня?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IMG_20200929_161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3651870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9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29_154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20200929_154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8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4" y="476672"/>
            <a:ext cx="4619272" cy="648072"/>
          </a:xfrm>
        </p:spPr>
        <p:txBody>
          <a:bodyPr/>
          <a:lstStyle/>
          <a:p>
            <a:r>
              <a:rPr lang="ru-RU" dirty="0" smtClean="0"/>
              <a:t>Экспериментальная деятельность</a:t>
            </a:r>
            <a:endParaRPr lang="ru-RU" dirty="0"/>
          </a:p>
        </p:txBody>
      </p:sp>
      <p:pic>
        <p:nvPicPr>
          <p:cNvPr id="5" name="Содержимое 4" descr="IMG_20201008_095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338833"/>
            <a:ext cx="3509305" cy="4679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20201008_10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507854" cy="4677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4" y="476672"/>
            <a:ext cx="4907303" cy="792088"/>
          </a:xfrm>
        </p:spPr>
        <p:txBody>
          <a:bodyPr/>
          <a:lstStyle/>
          <a:p>
            <a:r>
              <a:rPr lang="ru-RU" dirty="0" smtClean="0"/>
              <a:t>Мои </a:t>
            </a:r>
            <a:r>
              <a:rPr lang="ru-RU" dirty="0" err="1" smtClean="0"/>
              <a:t>экспер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10428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3464" y="908720"/>
            <a:ext cx="370696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10428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42346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2809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>
                <a:latin typeface="+mj-lt"/>
              </a:rPr>
              <a:t>Песочная терапия история метода</a:t>
            </a:r>
          </a:p>
          <a:p>
            <a:pPr fontAlgn="ctr"/>
            <a:endParaRPr lang="ru-RU" sz="2400" dirty="0" smtClean="0"/>
          </a:p>
          <a:p>
            <a:pPr algn="ctr" fontAlgn="ctr"/>
            <a:r>
              <a:rPr lang="ru-RU" sz="2400" dirty="0" smtClean="0"/>
              <a:t>В </a:t>
            </a:r>
            <a:r>
              <a:rPr lang="ru-RU" sz="2400" dirty="0"/>
              <a:t>20-х годах XX века английский педиатр Маргарет </a:t>
            </a:r>
            <a:r>
              <a:rPr lang="ru-RU" sz="2400" dirty="0" err="1"/>
              <a:t>Ловенфельд</a:t>
            </a:r>
            <a:r>
              <a:rPr lang="ru-RU" sz="2400" dirty="0"/>
              <a:t> впервые описала игру с песком как методику консультирования. Она использовала терапию в работе с психологически неблагополучными детьми. </a:t>
            </a:r>
            <a:endParaRPr lang="ru-RU" sz="2400" dirty="0" smtClean="0"/>
          </a:p>
          <a:p>
            <a:pPr algn="ctr" fontAlgn="ctr"/>
            <a:r>
              <a:rPr lang="ru-RU" sz="2400" dirty="0" smtClean="0"/>
              <a:t>На </a:t>
            </a:r>
            <a:r>
              <a:rPr lang="ru-RU" sz="2400" dirty="0"/>
              <a:t>заполненном песком подносе дети создавали композиции, используя воду, миниатюрные фигурки и предметы, находящиеся вблизи от импровизированной песочницы. </a:t>
            </a:r>
            <a:endParaRPr lang="ru-RU" sz="2400" dirty="0" smtClean="0"/>
          </a:p>
          <a:p>
            <a:pPr algn="ctr" fontAlgn="ctr"/>
            <a:r>
              <a:rPr lang="ru-RU" sz="2400" dirty="0" smtClean="0"/>
              <a:t>Получившиеся </a:t>
            </a:r>
            <a:r>
              <a:rPr lang="ru-RU" sz="2400" dirty="0"/>
              <a:t>композиции дети часто называли «Мой мир», потому </a:t>
            </a:r>
            <a:r>
              <a:rPr lang="ru-RU" sz="2400" dirty="0" err="1"/>
              <a:t>Ловенфильд</a:t>
            </a:r>
            <a:r>
              <a:rPr lang="ru-RU" sz="2400" dirty="0"/>
              <a:t> назвала свою технику «Построение мира».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10428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6371" y="910839"/>
            <a:ext cx="3705876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-20210428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326" y="910839"/>
            <a:ext cx="3705876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254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с песком</a:t>
            </a:r>
            <a:endParaRPr lang="ru-RU" dirty="0"/>
          </a:p>
        </p:txBody>
      </p:sp>
      <p:pic>
        <p:nvPicPr>
          <p:cNvPr id="6" name="Содержимое 5" descr="IMG_20201002_102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1414"/>
            <a:ext cx="3168353" cy="422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1007_15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01417"/>
            <a:ext cx="3168352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20210428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8848" y="2219204"/>
            <a:ext cx="2950944" cy="3934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10428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90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Подведём итоги</a:t>
            </a:r>
            <a:endParaRPr lang="ru-RU" sz="2800" dirty="0">
              <a:latin typeface="+mj-lt"/>
            </a:endParaRPr>
          </a:p>
          <a:p>
            <a:pPr algn="ctr"/>
            <a:r>
              <a:rPr lang="ru-RU" sz="2400" dirty="0"/>
              <a:t>Итак, на сегодняшний день, широкий спектр случаев применения песочной терапии в работе с детьми показывает эффективность этого метода. </a:t>
            </a:r>
            <a:endParaRPr lang="ru-RU" sz="2400" dirty="0" smtClean="0"/>
          </a:p>
          <a:p>
            <a:pPr algn="ctr"/>
            <a:r>
              <a:rPr lang="ru-RU" sz="2400" dirty="0" smtClean="0"/>
              <a:t>Песочная </a:t>
            </a:r>
            <a:r>
              <a:rPr lang="ru-RU" sz="2400" dirty="0"/>
              <a:t>терапия – это особенный метод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Песок — это естественный природный материал. Когда руки ребенка прикасаются к песку – происходят чудеса… </a:t>
            </a:r>
            <a:endParaRPr lang="ru-RU" sz="2400" dirty="0" smtClean="0"/>
          </a:p>
          <a:p>
            <a:pPr algn="ctr"/>
            <a:r>
              <a:rPr lang="ru-RU" sz="2400" dirty="0" smtClean="0"/>
              <a:t>Всё</a:t>
            </a:r>
            <a:r>
              <a:rPr lang="ru-RU" sz="2400" dirty="0"/>
              <a:t>, что находится в бессознательном маленького человека проявляется вовне. </a:t>
            </a:r>
            <a:endParaRPr lang="ru-RU" sz="2400" dirty="0" smtClean="0"/>
          </a:p>
          <a:p>
            <a:pPr algn="ctr"/>
            <a:r>
              <a:rPr lang="ru-RU" sz="2400" dirty="0" smtClean="0"/>
              <a:t>Вдохновленный </a:t>
            </a:r>
            <a:r>
              <a:rPr lang="ru-RU" sz="2400" dirty="0"/>
              <a:t>игрой с песком, он черпает из бессознательного идеи и образы, которые воплощаются в картине на песке. 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  <a:r>
              <a:rPr lang="ru-RU" sz="2400" dirty="0"/>
              <a:t>это дает возможность проработать и решить внутренние проблемы ребенка, а значит – продолжать расти и развиваться уже здоровой личности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83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11111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Библиографический список:</a:t>
            </a:r>
            <a:endParaRPr lang="ru-RU" sz="2800" b="1" dirty="0">
              <a:latin typeface="+mj-lt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Зубкова Н. м. «Воз и маленькая тележка чудес. Опыты и эксперименты для детей от 3 до 7 лет», - </a:t>
            </a:r>
            <a:r>
              <a:rPr lang="ru-RU" sz="2400" dirty="0" err="1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Спб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.: Речь, 2006г.</a:t>
            </a:r>
            <a:endParaRPr lang="ru-RU" sz="2400" dirty="0"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Лаптева Г. В. «Развивающие прогулки для детей 3-4 лет. Программа для детского сада и не только», - СПб.: Речь; М.: Сфера, 2010 г.</a:t>
            </a:r>
            <a:endParaRPr lang="ru-RU" sz="2400" dirty="0"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Нищева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Н. В. </a:t>
            </a:r>
            <a:r>
              <a:rPr lang="ru-RU" sz="2400" i="1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«Подвижные и дидактические игры на прогулке»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, - </a:t>
            </a:r>
            <a:r>
              <a:rPr lang="ru-RU" sz="2400" dirty="0" err="1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Спб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.: ООО «ИЗДАТЕЛЬСТВО </a:t>
            </a:r>
            <a:r>
              <a:rPr lang="ru-RU" sz="2400" i="1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«ДЕТСТВО-ПРЕСС»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, 2012г.</a:t>
            </a:r>
            <a:endParaRPr lang="ru-RU" sz="2400" dirty="0"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Нищева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Н. В. «Познавательно-исследовательская деятельность как направление развития личности дошкольника. Опыты, эксперименты, игры», СПб.: ООО «Издательство </a:t>
            </a:r>
            <a:r>
              <a:rPr lang="ru-RU" sz="2400" i="1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«ДЕТСТВО-ПРЕСС»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, 2013г.</a:t>
            </a:r>
            <a:endParaRPr lang="ru-RU" sz="2400" dirty="0"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Тугушева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Г. П. Чистякова А. Е. «Экспериментальная деятельность детей среднего и среднего и старшего </a:t>
            </a:r>
            <a:r>
              <a:rPr lang="ru-RU" sz="2400" u="sng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400" dirty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: методическое пособие», - СПб.: ДЕТСТВО-ПРЕСС,2007г.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8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ru-RU" sz="2400" dirty="0" smtClean="0"/>
          </a:p>
          <a:p>
            <a:pPr algn="ctr" fontAlgn="ctr"/>
            <a:r>
              <a:rPr lang="ru-RU" sz="2400" dirty="0" smtClean="0"/>
              <a:t>Благодаря </a:t>
            </a:r>
            <a:r>
              <a:rPr lang="ru-RU" sz="2400" dirty="0" smtClean="0"/>
              <a:t>теории </a:t>
            </a:r>
            <a:r>
              <a:rPr lang="ru-RU" sz="2400" dirty="0"/>
              <a:t>Карла </a:t>
            </a:r>
            <a:r>
              <a:rPr lang="ru-RU" sz="2400" dirty="0" err="1"/>
              <a:t>Густафа</a:t>
            </a:r>
            <a:r>
              <a:rPr lang="ru-RU" sz="2400" dirty="0"/>
              <a:t> </a:t>
            </a:r>
            <a:r>
              <a:rPr lang="ru-RU" sz="2400" dirty="0" smtClean="0"/>
              <a:t>Юнга, </a:t>
            </a:r>
            <a:r>
              <a:rPr lang="ru-RU" sz="2400" dirty="0"/>
              <a:t>детский психотерапевт Дора </a:t>
            </a:r>
            <a:r>
              <a:rPr lang="ru-RU" sz="2400" dirty="0" err="1"/>
              <a:t>Калфф</a:t>
            </a:r>
            <a:r>
              <a:rPr lang="ru-RU" sz="2400" dirty="0"/>
              <a:t>, сформулировала теоретические принципы </a:t>
            </a:r>
            <a:r>
              <a:rPr lang="ru-RU" sz="2400" dirty="0" err="1"/>
              <a:t>юнгианского</a:t>
            </a:r>
            <a:r>
              <a:rPr lang="ru-RU" sz="2400" dirty="0"/>
              <a:t> подхода для песочной терапии, методика получила широкое распространение</a:t>
            </a:r>
            <a:r>
              <a:rPr lang="ru-RU" sz="2400" dirty="0" smtClean="0"/>
              <a:t>.</a:t>
            </a:r>
          </a:p>
          <a:p>
            <a:pPr algn="ctr" fontAlgn="ctr"/>
            <a:r>
              <a:rPr lang="ru-RU" sz="2400" dirty="0" smtClean="0"/>
              <a:t> </a:t>
            </a:r>
            <a:r>
              <a:rPr lang="ru-RU" sz="2400" dirty="0"/>
              <a:t>Дора небезосновательно считала, что песочные картины могут многое рассказать о душевном состоянии человека.</a:t>
            </a:r>
          </a:p>
          <a:p>
            <a:pPr algn="ctr"/>
            <a:r>
              <a:rPr lang="ru-RU" sz="2400" b="1" dirty="0"/>
              <a:t>«</a:t>
            </a:r>
            <a:r>
              <a:rPr lang="ru-RU" sz="2400" dirty="0"/>
              <a:t>Картина на песке может быть понята как трехмерное изображение какого-либо аспекта душевного состояния. Неосознанная проблема разыгрывается в песочнице, подобно драме, конфликт переносится из внутреннего мира во внешний и делается зримым</a:t>
            </a:r>
            <a:r>
              <a:rPr lang="ru-RU" sz="2400" b="1" dirty="0" smtClean="0"/>
              <a:t>»</a:t>
            </a:r>
            <a:r>
              <a:rPr lang="ru-RU" sz="2400" dirty="0" smtClean="0"/>
              <a:t> </a:t>
            </a:r>
            <a:r>
              <a:rPr lang="ru-RU" sz="2400" i="1" dirty="0" smtClean="0"/>
              <a:t>(</a:t>
            </a:r>
            <a:r>
              <a:rPr lang="ru-RU" sz="2400" i="1" dirty="0"/>
              <a:t>Дора </a:t>
            </a:r>
            <a:r>
              <a:rPr lang="ru-RU" sz="2400" i="1" dirty="0" err="1"/>
              <a:t>Калфф</a:t>
            </a:r>
            <a:r>
              <a:rPr lang="ru-RU" sz="2400" i="1" dirty="0"/>
              <a:t>,</a:t>
            </a:r>
            <a:r>
              <a:rPr lang="ru-RU" sz="2400" b="1" i="1" dirty="0"/>
              <a:t> </a:t>
            </a:r>
            <a:r>
              <a:rPr lang="ru-RU" sz="2400" i="1" dirty="0"/>
              <a:t>«</a:t>
            </a:r>
            <a:r>
              <a:rPr lang="ru-RU" sz="2400" i="1" dirty="0" err="1"/>
              <a:t>Sandplay</a:t>
            </a:r>
            <a:r>
              <a:rPr lang="ru-RU" sz="2400" i="1" dirty="0"/>
              <a:t>», 1980)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54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Дора </a:t>
            </a:r>
            <a:r>
              <a:rPr lang="ru-RU" sz="2400" dirty="0" err="1"/>
              <a:t>Калфф</a:t>
            </a:r>
            <a:r>
              <a:rPr lang="ru-RU" sz="2400" dirty="0"/>
              <a:t> ввела ныне действующий стандарт на размер и цвет песочницы, расположила ее на столе для более удобного использования и визуального восприятия всей создаваемой композиции, указала на необходимое наличие воды и миниатюрных фигурок, располагаемых вблизи от песочницы. Она назвала разработанную технику «</a:t>
            </a:r>
            <a:r>
              <a:rPr lang="ru-RU" sz="2400" dirty="0" err="1"/>
              <a:t>Sandplay</a:t>
            </a:r>
            <a:r>
              <a:rPr lang="ru-RU" sz="2400" dirty="0"/>
              <a:t>», более известную в настоящее время как «Песочная терапия</a:t>
            </a:r>
            <a:r>
              <a:rPr lang="ru-RU" sz="2400" dirty="0" smtClean="0"/>
              <a:t>».</a:t>
            </a:r>
          </a:p>
          <a:p>
            <a:pPr algn="ctr"/>
            <a:r>
              <a:rPr lang="ru-RU" sz="2400" dirty="0"/>
              <a:t>Сначала Дора использовала игры с песком в работе с детьми, затем начала применять их и со взрослыми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Со </a:t>
            </a:r>
            <a:r>
              <a:rPr lang="ru-RU" sz="2400" dirty="0"/>
              <a:t>временем данная техника получила широкую известность и теперь привлекательна для многих специалистов – как в детском, так и во взрослом психоанализе, в </a:t>
            </a:r>
            <a:r>
              <a:rPr lang="ru-RU" sz="2400" dirty="0" smtClean="0"/>
              <a:t>арт</a:t>
            </a:r>
            <a:r>
              <a:rPr lang="ru-RU" sz="2400" b="1" dirty="0" smtClean="0"/>
              <a:t> </a:t>
            </a:r>
            <a:r>
              <a:rPr lang="ru-RU" sz="2400" dirty="0" smtClean="0"/>
              <a:t>и </a:t>
            </a:r>
            <a:r>
              <a:rPr lang="ru-RU" sz="2400" dirty="0" err="1"/>
              <a:t>гештальт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-</a:t>
            </a:r>
            <a:r>
              <a:rPr lang="ru-RU" sz="2400" dirty="0"/>
              <a:t>терапии, семейной психотерапии и других направлениях психологической науки.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17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Пояснительная записка</a:t>
            </a:r>
            <a:endParaRPr lang="ru-RU" sz="2800" b="1" dirty="0">
              <a:latin typeface="+mj-lt"/>
            </a:endParaRPr>
          </a:p>
          <a:p>
            <a:pPr algn="ctr"/>
            <a:r>
              <a:rPr lang="ru-RU" sz="2400" dirty="0" err="1" smtClean="0"/>
              <a:t>Пескотерапия</a:t>
            </a:r>
            <a:r>
              <a:rPr lang="ru-RU" sz="2400" dirty="0" smtClean="0"/>
              <a:t> </a:t>
            </a:r>
            <a:r>
              <a:rPr lang="ru-RU" sz="2400" dirty="0"/>
              <a:t>- игра с песком как способ развития ребенка. </a:t>
            </a:r>
            <a:r>
              <a:rPr lang="ru-RU" sz="2400" dirty="0" smtClean="0"/>
              <a:t>Казалось </a:t>
            </a:r>
            <a:r>
              <a:rPr lang="ru-RU" sz="2400" dirty="0"/>
              <a:t>бы, всё очень просто – ребенок строит что-то из песка, без сожаления разрушает созданные им самим творения, и снова строит…. Но именно это простое действие хранит уникальную тайну. </a:t>
            </a:r>
            <a:endParaRPr lang="ru-RU" sz="2400" dirty="0" smtClean="0"/>
          </a:p>
          <a:p>
            <a:pPr algn="ctr"/>
            <a:r>
              <a:rPr lang="ru-RU" sz="2400" dirty="0" smtClean="0"/>
              <a:t>Нет </a:t>
            </a:r>
            <a:r>
              <a:rPr lang="ru-RU" sz="2400" dirty="0"/>
              <a:t>ничего такого, что было бы непоправимо разрушено на смену старому всегда приходит новое. </a:t>
            </a:r>
            <a:endParaRPr lang="ru-RU" sz="2400" dirty="0" smtClean="0"/>
          </a:p>
          <a:p>
            <a:pPr algn="ctr"/>
            <a:r>
              <a:rPr lang="ru-RU" sz="2400" dirty="0"/>
              <a:t>Многократно проживая эту тайну, малыш достигает состояния равновесия, уходят тревога и страх.</a:t>
            </a:r>
          </a:p>
          <a:p>
            <a:pPr algn="ctr"/>
            <a:r>
              <a:rPr lang="ru-RU" sz="2400" dirty="0"/>
              <a:t> Еще одно важнейшее психотерапевтическое свойство песка возможность изменения сюжета, событий, взаимоотношений. Поскольку игра происходит в контексте сказочного мира, ребенку предоставляется возможность изменения дискомфортной для него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22066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Он учится самостоятельно преодолевать трудности.</a:t>
            </a:r>
          </a:p>
          <a:p>
            <a:pPr algn="ctr"/>
            <a:r>
              <a:rPr lang="ru-RU" sz="2400" dirty="0" smtClean="0"/>
              <a:t>Игра </a:t>
            </a:r>
            <a:r>
              <a:rPr lang="ru-RU" sz="2400" dirty="0"/>
              <a:t>с песком это естественная и доступная для каждого ребенка форма деятельности. </a:t>
            </a:r>
            <a:endParaRPr lang="ru-RU" sz="2400" dirty="0" smtClean="0"/>
          </a:p>
          <a:p>
            <a:pPr algn="ctr"/>
            <a:r>
              <a:rPr lang="ru-RU" sz="2400" dirty="0" smtClean="0"/>
              <a:t>Ребенок </a:t>
            </a:r>
            <a:r>
              <a:rPr lang="ru-RU" sz="2400" dirty="0"/>
              <a:t>часто словами не может выразить свои переживания, страхи, и тут ему на помощь приходят игры с песком. Проигрывая взволновавшие его ситуации с помощью игрушечных фигурок, создавая картину собственного мира из песка, ребенок освобождается от напряжения. </a:t>
            </a:r>
            <a:endParaRPr lang="ru-RU" sz="2400" dirty="0" smtClean="0"/>
          </a:p>
          <a:p>
            <a:pPr algn="ctr"/>
            <a:r>
              <a:rPr lang="ru-RU" sz="2400" dirty="0" smtClean="0"/>
              <a:t>А </a:t>
            </a:r>
            <a:r>
              <a:rPr lang="ru-RU" sz="2400" dirty="0"/>
              <a:t>самое главное он приобретает бесценный опыт символического разрешения множества жизненных ситуаций, ведь в настоящей сказке все заканчивается хорошо.</a:t>
            </a:r>
          </a:p>
        </p:txBody>
      </p:sp>
    </p:spTree>
    <p:extLst>
      <p:ext uri="{BB962C8B-B14F-4D97-AF65-F5344CB8AC3E}">
        <p14:creationId xmlns:p14="http://schemas.microsoft.com/office/powerpoint/2010/main" val="13244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6"/>
            <a:ext cx="86409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Актуальность</a:t>
            </a:r>
            <a:endParaRPr lang="ru-RU" sz="2800" b="1" dirty="0">
              <a:latin typeface="+mj-lt"/>
            </a:endParaRPr>
          </a:p>
          <a:p>
            <a:pPr algn="ctr"/>
            <a:r>
              <a:rPr lang="ru-RU" sz="2400" dirty="0" smtClean="0"/>
              <a:t>Современные </a:t>
            </a:r>
            <a:r>
              <a:rPr lang="ru-RU" sz="2400" dirty="0"/>
              <a:t>условия ГОС ДО дали толчок к поиску инновационных «не раскрытых» интересных и развивающих методов и технологий в работе с детьми дошкольного возраста.</a:t>
            </a:r>
          </a:p>
          <a:p>
            <a:pPr algn="ctr"/>
            <a:r>
              <a:rPr lang="ru-RU" sz="2400" dirty="0"/>
              <a:t>Задача </a:t>
            </a:r>
            <a:r>
              <a:rPr lang="ru-RU" sz="2400" dirty="0" smtClean="0"/>
              <a:t>ДОУ </a:t>
            </a:r>
            <a:r>
              <a:rPr lang="ru-RU" sz="2400" dirty="0"/>
              <a:t>состоит в том, чтобы выполнить главные требования ГОС ДО к развивающей предметно-пространственной среде </a:t>
            </a:r>
            <a:endParaRPr lang="ru-RU" sz="2400" dirty="0" smtClean="0"/>
          </a:p>
          <a:p>
            <a:pPr algn="ctr"/>
            <a:r>
              <a:rPr lang="ru-RU" sz="2400" dirty="0" smtClean="0"/>
              <a:t>(пункт</a:t>
            </a:r>
            <a:r>
              <a:rPr lang="ru-RU" sz="2400" dirty="0"/>
              <a:t>: 4.3), которые должны обеспечить равные возможности для полноценного развития каждого ребёнка в период дошкольного детства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По результатам исследования психологов, в последнее время, увеличилось количество детей с психоэмоциональными нарушениями. </a:t>
            </a:r>
          </a:p>
          <a:p>
            <a:pPr algn="ctr"/>
            <a:r>
              <a:rPr lang="ru-RU" sz="2400" dirty="0"/>
              <a:t>В коррекции которых используются различные методы, одним из них является песочная терапия.  </a:t>
            </a:r>
          </a:p>
          <a:p>
            <a:pPr algn="ctr"/>
            <a:r>
              <a:rPr lang="ru-RU" sz="2400" dirty="0"/>
              <a:t>Наблюдая за играми детей, видно, как положительно влияет песок на их эмоциональное самочувствие и является прекрасным средством для развития и самореализации ребенка.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78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79086"/>
            <a:ext cx="8352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Цель</a:t>
            </a:r>
            <a:r>
              <a:rPr lang="ru-RU" sz="2800" dirty="0">
                <a:latin typeface="+mj-lt"/>
              </a:rPr>
              <a:t>: </a:t>
            </a:r>
            <a:r>
              <a:rPr lang="ru-RU" sz="2400" dirty="0"/>
              <a:t>	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развивающей предметно-пространственной среды, в которой ребенок чувствует себя комфортно и защищено, проявляет творческую активность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14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502</TotalTime>
  <Words>953</Words>
  <Application>Microsoft Office PowerPoint</Application>
  <PresentationFormat>Экран (4:3)</PresentationFormat>
  <Paragraphs>147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Кинетический песок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Экспериментальная деятельность</vt:lpstr>
      <vt:lpstr>Мои экспер</vt:lpstr>
      <vt:lpstr>Презентация PowerPoint</vt:lpstr>
      <vt:lpstr>Игры с песком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одджж</dc:title>
  <dc:creator>User</dc:creator>
  <cp:lastModifiedBy>user</cp:lastModifiedBy>
  <cp:revision>49</cp:revision>
  <dcterms:created xsi:type="dcterms:W3CDTF">2021-01-30T20:36:21Z</dcterms:created>
  <dcterms:modified xsi:type="dcterms:W3CDTF">2021-05-12T11:14:51Z</dcterms:modified>
</cp:coreProperties>
</file>