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4" r:id="rId3"/>
    <p:sldId id="305" r:id="rId4"/>
    <p:sldId id="333" r:id="rId5"/>
    <p:sldId id="337" r:id="rId6"/>
    <p:sldId id="334" r:id="rId7"/>
    <p:sldId id="326" r:id="rId8"/>
    <p:sldId id="329" r:id="rId9"/>
    <p:sldId id="327" r:id="rId10"/>
    <p:sldId id="330" r:id="rId11"/>
    <p:sldId id="331" r:id="rId12"/>
    <p:sldId id="332" r:id="rId13"/>
    <p:sldId id="339" r:id="rId14"/>
    <p:sldId id="335" r:id="rId15"/>
    <p:sldId id="342" r:id="rId16"/>
    <p:sldId id="343" r:id="rId17"/>
    <p:sldId id="340" r:id="rId18"/>
    <p:sldId id="341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96D6"/>
    <a:srgbClr val="6FECFD"/>
    <a:srgbClr val="6CBFC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6975" autoAdjust="0"/>
  </p:normalViewPr>
  <p:slideViewPr>
    <p:cSldViewPr>
      <p:cViewPr>
        <p:scale>
          <a:sx n="76" d="100"/>
          <a:sy n="76" d="100"/>
        </p:scale>
        <p:origin x="-120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9E25F5-74C0-412C-8CF0-49419A6B0FD0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C0CE069-5266-4B7C-A218-F956BB4FA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139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C52C-3715-4A07-A646-C4DD1233857C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01B90-F208-4472-BE89-128FB2A0C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E8439-720E-4951-B16F-C40899C99772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FB56-2F4C-4283-AA02-2CC23A7EC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7704-42FC-4B72-B3A7-71DD4EC4A0BE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F10D0-C36C-48F6-AB7C-576D91AF6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9D85B-8F97-4CC7-9FC0-7DC03824063F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D6665-65B6-4324-9CC5-FDFD224CD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CF05E-E88E-402C-829B-CE17B6F4C03F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978AA-0877-436A-BC66-403774AFF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CA7C-5726-4CCE-9E23-2156B5860482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1B78-AAD7-4F55-8332-A2559013E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E0FC8-A410-4B5A-BB50-48BCBD9E46FB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18EE7-E646-4350-8D1E-5CA6708E3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AF5A-5125-4F6D-9710-A895F1435F0B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C5A58-1568-4720-8122-011D522A2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BE5F5-BDDF-4312-ACC7-C81532A63DDE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56A3-9739-4FAC-B8E4-BA6E5F949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D88C-15B4-4C60-89E4-C6CF73195407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DBFE7-D587-4E7A-8286-65A2B13D0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4215-EB7E-42D2-BDF3-16258DCB0A72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4E3C-D12A-4F7C-AA63-396B23E5E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22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22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34565B-50F7-4B1E-B616-21698EE6476B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BEC743-2786-4C02-96D4-20A453B62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522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3" r:id="rId2"/>
    <p:sldLayoutId id="2147483852" r:id="rId3"/>
    <p:sldLayoutId id="2147483851" r:id="rId4"/>
    <p:sldLayoutId id="2147483850" r:id="rId5"/>
    <p:sldLayoutId id="2147483849" r:id="rId6"/>
    <p:sldLayoutId id="2147483848" r:id="rId7"/>
    <p:sldLayoutId id="2147483847" r:id="rId8"/>
    <p:sldLayoutId id="2147483855" r:id="rId9"/>
    <p:sldLayoutId id="2147483846" r:id="rId10"/>
    <p:sldLayoutId id="21474838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FF999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4.wdp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o-krohe.ru/images/article/orig/2017/02/razvivayushchie-igry-vyacheslava-voskobovicha-9.jp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hyperlink" Target="http://www.o-krohe.ru/images/article/orig/2017/02/razvivayushchie-igry-vyacheslava-voskobovicha-1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7.wdp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o-krohe.ru/images/article/orig/2017/02/razvivayushchie-igry-vyacheslava-voskobovicha-6.jpg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0" y="2000349"/>
            <a:ext cx="7200862" cy="2004716"/>
          </a:xfrm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Развивающие игры В.В. </a:t>
            </a:r>
            <a:r>
              <a:rPr lang="ru-RU" sz="36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 математическом развитии дошкольников</a:t>
            </a:r>
            <a:endParaRPr lang="ru-RU" sz="53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079500" y="623728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© МДОУ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«Детский сад «Малыш», 2019</a:t>
            </a:r>
            <a:endParaRPr lang="ru-RU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195513" y="841375"/>
            <a:ext cx="68405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«Детский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сад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Малыш»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г.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Переславль-Залесский</a:t>
            </a:r>
          </a:p>
        </p:txBody>
      </p:sp>
      <p:pic>
        <p:nvPicPr>
          <p:cNvPr id="8" name="Picture 2" descr="D:\Картинки\ЭМБЛЕМА\эмблема от Левша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76672"/>
            <a:ext cx="2139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4239760" y="4610745"/>
            <a:ext cx="44646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Автор: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Клюквина Елена Алексеевна,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старший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воспитатель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4969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Сенсорные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элементы</a:t>
            </a: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Пособие «Разноцветные квадраты» – 10 штук, размер 75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75 мм. Цвета: радуга +черный, белый, серый.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Образные элементы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 карточек «Забавные буквы» 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 карточек «Забавные цифры»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 карточек «Разноцветные гномы»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Образные пространственные карточки «Лев-Павлин-Пони-Лань»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Персонажи «Слон Лип-лип», Слоник «Ляп-ляп»</a:t>
            </a:r>
          </a:p>
          <a:p>
            <a:pPr>
              <a:defRPr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Знаковые элементы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«Буквы, цифры, знаки на прозрачной основе»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«Карточки отрицания»</a:t>
            </a:r>
          </a:p>
          <a:p>
            <a:pPr>
              <a:defRPr/>
            </a:pP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77199"/>
            <a:ext cx="82809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Вспомогательные  элементы</a:t>
            </a:r>
          </a:p>
          <a:p>
            <a:pPr lvl="0" algn="ctr"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«Кармашки» – 10 штук, размер 75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75 мм </a:t>
            </a: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«Касса трёхрядная» – размер 300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300 мм</a:t>
            </a: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«Зажимы» – 20 штук </a:t>
            </a:r>
          </a:p>
          <a:p>
            <a:pPr marL="457200" lvl="0" indent="-457200">
              <a:buFont typeface="Arial" pitchFamily="34" charset="0"/>
              <a:buChar char="•"/>
              <a:defRPr/>
            </a:pP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Вспомогательные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элементы позволяют крепить на «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Коврографе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Ларчик» демонстрационный материал, обеспечивают динамизм подачи материала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551563"/>
            <a:ext cx="85689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работы с комплектом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Ларчик»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представлений о сенсорных эталонах цвета, формы, величины</a:t>
            </a: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Обучение способам обследования предметов, умению различать их форму, цвет и величину, выполнять сложные глазомерные действия</a:t>
            </a: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аналитического восприятия: умения разбираться в сочетаниях цветов, расчленять форму предметов, выделять отдельные измерения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39889" b="19947"/>
          <a:stretch/>
        </p:blipFill>
        <p:spPr bwMode="auto">
          <a:xfrm>
            <a:off x="5438" y="0"/>
            <a:ext cx="91548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2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 Клюквина\Desktop\20191107_1056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49458" r="4388" b="14617"/>
          <a:stretch/>
        </p:blipFill>
        <p:spPr bwMode="auto">
          <a:xfrm>
            <a:off x="689" y="0"/>
            <a:ext cx="9143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 Клюквина\Desktop\20191107_120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 Клюквина\Desktop\20191107_120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05"/>
            <a:ext cx="9144000" cy="687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39477" r="3161" b="2167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Елена Клюквина\Desktop\20191107_120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" y="0"/>
            <a:ext cx="9133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 Клюквина\Desktop\20191107_120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"/>
            <a:ext cx="9144000" cy="68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3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5" name="Object 21"/>
          <p:cNvGraphicFramePr>
            <a:graphicFrameLocks noChangeAspect="1"/>
          </p:cNvGraphicFramePr>
          <p:nvPr/>
        </p:nvGraphicFramePr>
        <p:xfrm>
          <a:off x="1400175" y="692150"/>
          <a:ext cx="591185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CorelDRAW" r:id="rId3" imgW="2572560" imgH="569880" progId="">
                  <p:embed/>
                </p:oleObj>
              </mc:Choice>
              <mc:Fallback>
                <p:oleObj name="CorelDRAW" r:id="rId3" imgW="2572560" imgH="56988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0175" y="692150"/>
                        <a:ext cx="5911850" cy="1311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Прямоугольник 2"/>
          <p:cNvSpPr>
            <a:spLocks noChangeArrowheads="1"/>
          </p:cNvSpPr>
          <p:nvPr/>
        </p:nvSpPr>
        <p:spPr bwMode="auto">
          <a:xfrm>
            <a:off x="4356100" y="2276475"/>
            <a:ext cx="45720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Воскобович Вячеслав </a:t>
            </a:r>
          </a:p>
          <a:p>
            <a:pPr algn="ctr"/>
            <a:r>
              <a:rPr lang="ru-RU" sz="28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Вадимович,</a:t>
            </a:r>
            <a:r>
              <a:rPr lang="ru-RU" b="1">
                <a:solidFill>
                  <a:schemeClr val="hlink"/>
                </a:solidFill>
                <a:latin typeface="Georgia" pitchFamily="18" charset="0"/>
              </a:rPr>
              <a:t/>
            </a:r>
            <a:br>
              <a:rPr lang="ru-RU" b="1">
                <a:solidFill>
                  <a:schemeClr val="hlink"/>
                </a:solidFill>
                <a:latin typeface="Georgia" pitchFamily="18" charset="0"/>
              </a:rPr>
            </a:b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56100" y="3252657"/>
            <a:ext cx="4572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8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автор-изобретатель </a:t>
            </a:r>
            <a:r>
              <a:rPr lang="ru-RU" sz="28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 100  </a:t>
            </a:r>
            <a:r>
              <a:rPr lang="ru-RU" sz="28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 и пособий для детей</a:t>
            </a:r>
          </a:p>
        </p:txBody>
      </p:sp>
      <p:pic>
        <p:nvPicPr>
          <p:cNvPr id="6" name="Рисунок 5" descr="C:\Users\таня\Pictures\9395529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5" y="1988840"/>
            <a:ext cx="3456717" cy="47525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аня\Pictures\brizg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5013176"/>
            <a:ext cx="3816424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620689"/>
            <a:ext cx="79208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Кораблик «Брызг-брызг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игровое поле из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ковролина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виде корабля с приклеенным фанерным корпусом и нанесенными цифрами от 1 до 7.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мачте на корпусе нужно прикреплять по цветам радуги и по необходимому количеству флажки на липучках — паруса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Корабль — образ числовой оси (1-я мачта, 2-я мачта, 7-я мачта, 1-самая низкая, 2- низкая, 3- ниже средней, 4- средняя, 5- выше средней, 6-высокая,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7-самая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высокая.</a:t>
            </a:r>
          </a:p>
        </p:txBody>
      </p:sp>
    </p:spTree>
    <p:extLst>
      <p:ext uri="{BB962C8B-B14F-4D97-AF65-F5344CB8AC3E}">
        <p14:creationId xmlns:p14="http://schemas.microsoft.com/office/powerpoint/2010/main" val="3646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аня\Desktop\Фото для семинара\20180205_12053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4" y="1216698"/>
            <a:ext cx="3168352" cy="1944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Users\таня\Desktop\Фото для семинара\20180205_12082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18" y="1210059"/>
            <a:ext cx="3132348" cy="1957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таня\Desktop\Фото для семинара\20180205_12134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" r="23144"/>
          <a:stretch/>
        </p:blipFill>
        <p:spPr bwMode="auto">
          <a:xfrm>
            <a:off x="2843808" y="4221088"/>
            <a:ext cx="3384376" cy="182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3528" y="548680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Флажки могут быть расположены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179512" y="3186934"/>
            <a:ext cx="3456384" cy="69439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Радуга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вертикальные ряды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5435781" y="3186934"/>
            <a:ext cx="3185381" cy="890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атросская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тельняшка –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горизонтальные ряды</a:t>
            </a:r>
            <a:r>
              <a:rPr lang="ru-RU" sz="1600" b="1" dirty="0">
                <a:solidFill>
                  <a:srgbClr val="C00000"/>
                </a:solidFill>
              </a:rPr>
              <a:t/>
            </a:r>
            <a:br>
              <a:rPr lang="ru-RU" sz="1600" b="1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2987824" y="6050290"/>
            <a:ext cx="3600400" cy="69439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есенка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диагональные ряды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3055" y="647110"/>
            <a:ext cx="6192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Кораблик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«Плюх-плюх»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o-krohe.ru/images/article/thumb/400-0/2017/02/razvivayushchie-igry-vyacheslava-voskobovicha-9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0" t="22079" b="-5255"/>
          <a:stretch/>
        </p:blipFill>
        <p:spPr bwMode="auto">
          <a:xfrm>
            <a:off x="517879" y="908720"/>
            <a:ext cx="1627522" cy="2378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321263" y="1170330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основе игры лежит сказка о капитане Гусе и матросе Лягушке. С ними малыш совершает удивительное путешествие. Во время приключений, которые ожидают героев, ребенку предлагаются различные задания. Например, закрепить указанное количество парусов, разложить их по цвету и размерам. Пособие является многофункциональным. Это отличная замена обычной пирамидке.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6671" y="3861048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помощью: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малыш будет определять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научится сортировать предметы, с учетом количества, цвета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размеров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сформируются начальные математические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будет развиваться тактильная восприимчивость и мелкая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моторика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blizko.ru/system/images/product/003/022/542_big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1778" r="100000">
                        <a14:backgroundMark x1="11556" y1="23556" x2="11556" y2="23556"/>
                        <a14:backgroundMark x1="89778" y1="88000" x2="89778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" y="1412776"/>
            <a:ext cx="2133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00967" y="1412776"/>
            <a:ext cx="6750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Представляет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собой 32 жестких треугольника, наклеенных на гибкую основу с двух сторон на некотором расстоянии друг от друга. Благодаря такой конструкции квадрат легко трансформируется. Квадрат изготовлен из плотной несыпучей ткани, на которую с обеих сторон наклеены треугольники из легкого пластика контрастных цветов. 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836712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«Квадрат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55901"/>
            <a:ext cx="88924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Квадрат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быть двухцветным и четырехцветным. 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Предназначен для развития у детей мелкой моторики, пространственного воображения, фантазии, логики и счетных навыков.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35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razvitie.co.ua/images/vos/vos_02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3796"/>
          <a:stretch/>
        </p:blipFill>
        <p:spPr bwMode="auto">
          <a:xfrm>
            <a:off x="0" y="479029"/>
            <a:ext cx="2141951" cy="23145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1951" y="980728"/>
            <a:ext cx="66247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Название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образовано от словосочетания «геометрический контур». Она представляет собой доску, на которой располагаются пластиковые гвоздики. На эти гвоздики во время детских игр и фантазий натягиваются разноцветные "динамические" резинки.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9068" y="605879"/>
            <a:ext cx="2364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Геоконт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227" y="2793604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результате такого конструирования получаются предметные силуэты, геометрические фигуры, узоры, цифры, буквы. Всего на доске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находится 33 гвоздика: один центральный черный, а остальные объединены в группы гвоздиков разных цветов, кроме верхних белых гвоздиков.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8227" y="4459533"/>
            <a:ext cx="86242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 помощью 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Геоконта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у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развивается моторика кисти и пальчиков, сенсорные способности (освоение цвета, формы, величины), мыслительные процессы (конструирование по словесной модели, построение симметричных и несимметричных фигур, поиск и установление закономерностей), творчество.</a:t>
            </a:r>
          </a:p>
        </p:txBody>
      </p:sp>
    </p:spTree>
    <p:extLst>
      <p:ext uri="{BB962C8B-B14F-4D97-AF65-F5344CB8AC3E}">
        <p14:creationId xmlns:p14="http://schemas.microsoft.com/office/powerpoint/2010/main" val="197439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639224"/>
            <a:ext cx="1638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Геовизор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1321980"/>
            <a:ext cx="49320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помощью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игровизора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исовать,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положить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пластиковый лист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развивающее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пособие и обводить (показывать путь по лабиринту, обводить по контуру, проводить по дорожкам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 писать 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графические диктанты,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обучающие ребенка ориентированию на плоскости, изображать фигуры, копировать изображение по клеточкам, знакомить с понятием симметрии и т.д..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28129" y="798760"/>
            <a:ext cx="1920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Игровизор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www.o-krohe.ru/images/article/thumb/400-0/2017/02/razvivayushchie-igry-vyacheslava-voskobovicha-13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43"/>
          <a:stretch/>
        </p:blipFill>
        <p:spPr bwMode="auto">
          <a:xfrm>
            <a:off x="6012160" y="5085184"/>
            <a:ext cx="1969784" cy="129614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" name="Picture 14" descr="Геовизор_обр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5" t="5096" r="8200" b="3471"/>
          <a:stretch/>
        </p:blipFill>
        <p:spPr>
          <a:xfrm>
            <a:off x="178151" y="1884089"/>
            <a:ext cx="1729554" cy="212097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73223" y="1162444"/>
            <a:ext cx="4180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99"/>
                </a:solidFill>
                <a:latin typeface="Georgia" pitchFamily="18" charset="0"/>
              </a:rPr>
              <a:t>Б3-К2-О3-О2-Ж2-Ж1-З3-Г3</a:t>
            </a:r>
          </a:p>
          <a:p>
            <a:r>
              <a:rPr lang="ru-RU" b="1" dirty="0" smtClean="0">
                <a:solidFill>
                  <a:srgbClr val="333399"/>
                </a:solidFill>
                <a:latin typeface="Georgia" pitchFamily="18" charset="0"/>
              </a:rPr>
              <a:t>-</a:t>
            </a:r>
            <a:r>
              <a:rPr lang="ru-RU" b="1" dirty="0">
                <a:solidFill>
                  <a:srgbClr val="333399"/>
                </a:solidFill>
                <a:latin typeface="Georgia" pitchFamily="18" charset="0"/>
              </a:rPr>
              <a:t>С3-Ф1-Ф2-Б2-Б3</a:t>
            </a:r>
            <a:endParaRPr lang="ru-RU" dirty="0"/>
          </a:p>
        </p:txBody>
      </p:sp>
      <p:pic>
        <p:nvPicPr>
          <p:cNvPr id="13" name="Picture 16" descr="Геовизор_образ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1884088"/>
            <a:ext cx="1772961" cy="2049762"/>
          </a:xfrm>
          <a:prstGeom prst="rect">
            <a:avLst/>
          </a:prstGeom>
          <a:solidFill>
            <a:srgbClr val="D196D6"/>
          </a:solidFill>
          <a:ln>
            <a:solidFill>
              <a:srgbClr val="7030A0"/>
            </a:solidFill>
          </a:ln>
        </p:spPr>
      </p:pic>
      <p:pic>
        <p:nvPicPr>
          <p:cNvPr id="11" name="Picture 6" descr="Геовизор_2"/>
          <p:cNvPicPr>
            <a:picLocks noGrp="1"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2"/>
          <a:stretch/>
        </p:blipFill>
        <p:spPr bwMode="auto">
          <a:xfrm>
            <a:off x="98392" y="4799855"/>
            <a:ext cx="5192924" cy="191677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3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0587" y="692696"/>
            <a:ext cx="2762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Шнур-затейник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1465394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Задача ребёнка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том, чтобы пользуясь предоставленными схемами продевать шнурки в отверстие или наматывать их на крепления.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результате он получает рисунок или написанное слово.</a:t>
            </a:r>
          </a:p>
        </p:txBody>
      </p:sp>
      <p:pic>
        <p:nvPicPr>
          <p:cNvPr id="4" name="Рисунок 3" descr="http://www.o-krohe.ru/images/article/thumb/400-0/2017/02/razvivayushchie-igry-vyacheslava-voskobovicha-6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r="21368"/>
          <a:stretch/>
        </p:blipFill>
        <p:spPr bwMode="auto">
          <a:xfrm>
            <a:off x="251520" y="1844824"/>
            <a:ext cx="2664296" cy="3988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29025" y="3096610"/>
            <a:ext cx="58326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помощью пособия можно провести графический диктант, что ускорит запоминание ребенком цифр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Работая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шнурками, ребенок будет развивать мелкую моторику.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Ориентирование 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трех рядах креплений будет способствовать развитию пространственного мышления.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внимательность, память, вырабатывается усидчивость.</a:t>
            </a:r>
          </a:p>
        </p:txBody>
      </p:sp>
    </p:spTree>
    <p:extLst>
      <p:ext uri="{BB962C8B-B14F-4D97-AF65-F5344CB8AC3E}">
        <p14:creationId xmlns:p14="http://schemas.microsoft.com/office/powerpoint/2010/main" val="2267740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dn.sky.sima-land.ru/items/1369986/0/700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81" b="75903" l="10000" r="90000">
                        <a14:backgroundMark x1="14286" y1="30286" x2="14286" y2="30286"/>
                        <a14:backgroundMark x1="97714" y1="78286" x2="97714" y2="78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16" b="17531"/>
          <a:stretch/>
        </p:blipFill>
        <p:spPr bwMode="auto">
          <a:xfrm>
            <a:off x="-180528" y="408229"/>
            <a:ext cx="3600399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836712"/>
            <a:ext cx="2071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Счетовозик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524878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Игра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 математические способности, логику, мышление, мелкую моторику.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Вариантов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Cчетовозиком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немало. Для начала можно выучить цифры и числа, затем можно ввести понятия "меньше", "больше", т.е. научит сравнивать числа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Используя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шнурок ребенок сможет вычитать и складывать (продевая шнурок от одного числа к другому и к результату.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Кроме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прочего, тренируется и мелкая моторика.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Выполняя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упражнения, предложенные в игре, ребенок сможет и самостоятельно придумывать и решать несложные примеры и задачки.</a:t>
            </a:r>
          </a:p>
        </p:txBody>
      </p:sp>
    </p:spTree>
    <p:extLst>
      <p:ext uri="{BB962C8B-B14F-4D97-AF65-F5344CB8AC3E}">
        <p14:creationId xmlns:p14="http://schemas.microsoft.com/office/powerpoint/2010/main" val="2051271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0" descr="Описание: Дидактическая игра по развитию математических способностей детей дошкольного возраста. «Нетающие льдинки озера Айс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" y="1700808"/>
            <a:ext cx="5429250" cy="1476375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2958" y="692696"/>
            <a:ext cx="4926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«Нетающие льдинки озера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Айс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4451" y="1406781"/>
            <a:ext cx="3427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 состоит из 30 прозрачных 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«льдинок»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полностью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частично закрашенных.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649552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Это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сказочная история об удивительных нетающих льдинках Озера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Айс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которая относится к игровой технологии 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«Сказки Фиолетового леса»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разработанных В. В.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Воскобовичем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Льдинки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 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«Прозрачный квадрат»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развивает творческое воображение, знакомит детей с различными геометрическими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формами.          Так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 игра способствует развитию мелкой моторики рук и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зрительной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памяти .</a:t>
            </a:r>
          </a:p>
        </p:txBody>
      </p:sp>
    </p:spTree>
    <p:extLst>
      <p:ext uri="{BB962C8B-B14F-4D97-AF65-F5344CB8AC3E}">
        <p14:creationId xmlns:p14="http://schemas.microsoft.com/office/powerpoint/2010/main" val="2679259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занятиях по математике с помощью этой игры можно закреплять знание геометрических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фигур</a:t>
            </a: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Закрепление геометрических фигур 1. 2. 4. 3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3906"/>
            <a:ext cx="6768752" cy="4965454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82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Прямоугольник 1"/>
          <p:cNvSpPr>
            <a:spLocks noChangeArrowheads="1"/>
          </p:cNvSpPr>
          <p:nvPr/>
        </p:nvSpPr>
        <p:spPr bwMode="auto">
          <a:xfrm>
            <a:off x="250825" y="908050"/>
            <a:ext cx="82089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Особенности данной технологии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1543386"/>
            <a:ext cx="8734425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Многофункциональность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Широкий возрастной диапазон участников игры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бразность и мотивация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бразность и универсальность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Сказочность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Вариативность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Незавершённость игровых действий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 потенциал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Возможность разнообразного использования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 Клюквина\Desktop\c00635ef5de3ecb5110fb3d5ed3f28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07" y="908720"/>
            <a:ext cx="3806825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48680"/>
            <a:ext cx="5548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Математические корзинки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14320" r="9969" b="16550"/>
          <a:stretch/>
        </p:blipFill>
        <p:spPr bwMode="auto">
          <a:xfrm>
            <a:off x="534035" y="1412776"/>
            <a:ext cx="4233358" cy="3015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771919"/>
            <a:ext cx="9036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сказочном Фиолетовом Лесу ребенок собирает богатый урожай грибочков, знакомится с местными обитателями, а вместе с ними – с цифрами, арифметическими действиями и другими «премудростями». Развивающая игра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превращает сложный вид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забавную игру, с которой обучение идет гораздо быстрее!</a:t>
            </a:r>
          </a:p>
        </p:txBody>
      </p:sp>
    </p:spTree>
    <p:extLst>
      <p:ext uri="{BB962C8B-B14F-4D97-AF65-F5344CB8AC3E}">
        <p14:creationId xmlns:p14="http://schemas.microsoft.com/office/powerpoint/2010/main" val="3931806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 Клюквина\Desktop\m3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14800" y1="9900" x2="14800" y2="9900"/>
                        <a14:backgroundMark x1="26900" y1="88500" x2="26900" y2="88500"/>
                        <a14:backgroundMark x1="90900" y1="86700" x2="90900" y2="86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9" y="1247298"/>
            <a:ext cx="3519714" cy="35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7070" y="680836"/>
            <a:ext cx="4806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Волшебная восьмёрка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Елена Клюквина\Desktop\Volshebnaya_vosmerka_2_Voskobovich_o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" b="100000" l="0" r="100000">
                        <a14:backgroundMark x1="6181" y1="43541" x2="6181" y2="43541"/>
                        <a14:backgroundMark x1="93889" y1="68777" x2="93889" y2="68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0732"/>
            <a:ext cx="4438411" cy="36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587832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Знакомство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 с цифрами при помощи этого необычного пособия доставит ему истинное удовольствие. Занятие математикой превратится в увлекательную игру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Пособие поможет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развить у ребенка память, внимание, воображение, мелкую моторику рук, пространственное и логическое мышление, умение считать, составлять цифры и образные фигуры. </a:t>
            </a:r>
          </a:p>
        </p:txBody>
      </p:sp>
    </p:spTree>
    <p:extLst>
      <p:ext uri="{BB962C8B-B14F-4D97-AF65-F5344CB8AC3E}">
        <p14:creationId xmlns:p14="http://schemas.microsoft.com/office/powerpoint/2010/main" val="4241514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28343"/>
            <a:ext cx="77768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Как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видим все  игры совершенствуют память, воображение, внимание, восприятие, логическое и творческое мышление, и речь.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Они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направлены на организацию такого развивающего обучения, в котором тренируются и развиваются виды умственной деятельности ребёнка-дошкольника, в том числе и математические.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Поэтому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советую пользоваться всеми предложенными играми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В.В. на своих занятиях по математике и использовать при организации индивидуальной работы с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детьми</a:t>
            </a:r>
          </a:p>
          <a:p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5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1090064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Развивающие игры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включают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себя 5 блоков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0875" y="2492896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Сенсорное развитие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(цвет, форма, величина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Интеллектуальное развитие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(на основе наглядно-действенного мышления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Математическое развитие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(количество, счет, форма, размер, пространственные отношения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,)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Творческое развитие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(воображение, творчество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чтению, развитие речи.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843"/>
            <a:ext cx="806489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технологии при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ознакомлении с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математикой</a:t>
            </a: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развитию у ребенка заинтересованности и стремлению к познанию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нового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воображение, креативное мышление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(мыслить гибко и оригинально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гармоничный подход к развитию у детей образного мышления и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логики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оказать помощь в развитии математических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122413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7030A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Игровой комплекс </a:t>
            </a:r>
            <a:br>
              <a:rPr lang="ru-RU" dirty="0">
                <a:solidFill>
                  <a:srgbClr val="7030A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7030A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rgbClr val="7030A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Коврогаф</a:t>
            </a:r>
            <a:r>
              <a:rPr lang="ru-RU" dirty="0">
                <a:solidFill>
                  <a:srgbClr val="7030A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Ларчик»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6" y="764704"/>
            <a:ext cx="4041775" cy="1296143"/>
          </a:xfrm>
        </p:spPr>
        <p:txBody>
          <a:bodyPr/>
          <a:lstStyle/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комплект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МиниЛарчик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" t="5722" r="6260" b="5041"/>
          <a:stretch/>
        </p:blipFill>
        <p:spPr bwMode="auto">
          <a:xfrm>
            <a:off x="539552" y="2204864"/>
            <a:ext cx="3810089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1\Desktop\DSC05309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396" r="14682"/>
          <a:stretch/>
        </p:blipFill>
        <p:spPr bwMode="auto">
          <a:xfrm>
            <a:off x="4716016" y="2204864"/>
            <a:ext cx="3725527" cy="38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Прямоугольник 1"/>
          <p:cNvSpPr>
            <a:spLocks noChangeArrowheads="1"/>
          </p:cNvSpPr>
          <p:nvPr/>
        </p:nvSpPr>
        <p:spPr bwMode="auto">
          <a:xfrm>
            <a:off x="250825" y="908050"/>
            <a:ext cx="82089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как основа занятия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1543386"/>
            <a:ext cx="8734425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сказочные области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«Ковровая поляна» и «Ковровая полянка»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Главные персонажи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«Слон Лип-Лип» и «Слоник Ляп-Ляп»</a:t>
            </a:r>
          </a:p>
          <a:p>
            <a:pPr>
              <a:defRPr/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5" b="98140" l="0" r="98605">
                        <a14:backgroundMark x1="18140" y1="22326" x2="18140" y2="22326"/>
                        <a14:backgroundMark x1="90233" y1="27442" x2="90233" y2="27442"/>
                        <a14:backgroundMark x1="93023" y1="92558" x2="93023" y2="92558"/>
                        <a14:backgroundMark x1="8372" y1="82791" x2="8372" y2="8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0"/>
          <a:stretch/>
        </p:blipFill>
        <p:spPr bwMode="auto">
          <a:xfrm>
            <a:off x="1871030" y="3429000"/>
            <a:ext cx="496855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3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Прямоугольник 1"/>
          <p:cNvSpPr>
            <a:spLocks noChangeArrowheads="1"/>
          </p:cNvSpPr>
          <p:nvPr/>
        </p:nvSpPr>
        <p:spPr bwMode="auto">
          <a:xfrm>
            <a:off x="298447" y="617727"/>
            <a:ext cx="82089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 игрового комплекса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Ларчик»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2132856"/>
            <a:ext cx="8734425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Игровое поле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Ларчик»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Размер 1250х1250 мм, выполнено из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ковролина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имеет разметку на 100 клеток размером 100х100 мм, слева расположено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 для размещения съёмных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лементов</a:t>
            </a:r>
          </a:p>
          <a:p>
            <a:pPr lvl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24744"/>
            <a:ext cx="864096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Конструктивные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элементы</a:t>
            </a:r>
          </a:p>
          <a:p>
            <a:pPr marL="457200" lvl="0" indent="-457200">
              <a:buFont typeface="Arial" pitchFamily="34" charset="0"/>
              <a:buChar char="•"/>
              <a:defRPr/>
            </a:pP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Разноцветные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верёвочки – 5 штук длиной 100см  </a:t>
            </a:r>
          </a:p>
          <a:p>
            <a:pPr lvl="0"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Мерой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длины частей служат клетки на игровом поле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Коврографа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(первая верёвочка: одна и девять клеток, вторая – две и восемь, третья – три и семь и т.д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Разноцветные кружки – 75 штук трёх размеров 20, 15 и </a:t>
            </a:r>
          </a:p>
          <a:p>
            <a:pPr lvl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мм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«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Круговерт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стрелочка» –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круговерт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25х206мм, </a:t>
            </a:r>
          </a:p>
          <a:p>
            <a:pPr lvl="0"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стрелочка25х132,5мм, выполненные из фанеры, покрытые плёнкой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5">
      <a:dk1>
        <a:sysClr val="windowText" lastClr="000000"/>
      </a:dk1>
      <a:lt1>
        <a:sysClr val="window" lastClr="FFFFFF"/>
      </a:lt1>
      <a:dk2>
        <a:srgbClr val="79DEFA"/>
      </a:dk2>
      <a:lt2>
        <a:srgbClr val="DBF5F9"/>
      </a:lt2>
      <a:accent1>
        <a:srgbClr val="AEEBFC"/>
      </a:accent1>
      <a:accent2>
        <a:srgbClr val="7030A0"/>
      </a:accent2>
      <a:accent3>
        <a:srgbClr val="FF0000"/>
      </a:accent3>
      <a:accent4>
        <a:srgbClr val="FF9999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4610</TotalTime>
  <Words>1118</Words>
  <Application>Microsoft Office PowerPoint</Application>
  <PresentationFormat>Экран (4:3)</PresentationFormat>
  <Paragraphs>141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Поток</vt:lpstr>
      <vt:lpstr>CorelDRAW</vt:lpstr>
      <vt:lpstr>        Развивающие игры В.В. Воскобовича в математическом развитии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Практико - ориентированный проект «Давай поиграем, малыш» II младшая группа</dc:title>
  <dc:creator>Mobil</dc:creator>
  <cp:lastModifiedBy>Пользователь Windows</cp:lastModifiedBy>
  <cp:revision>195</cp:revision>
  <dcterms:modified xsi:type="dcterms:W3CDTF">2019-11-13T08:10:39Z</dcterms:modified>
</cp:coreProperties>
</file>